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89" r:id="rId3"/>
    <p:sldId id="290" r:id="rId4"/>
    <p:sldId id="293" r:id="rId5"/>
    <p:sldId id="292" r:id="rId6"/>
    <p:sldId id="300" r:id="rId7"/>
    <p:sldId id="257" r:id="rId8"/>
    <p:sldId id="295" r:id="rId9"/>
    <p:sldId id="301" r:id="rId10"/>
    <p:sldId id="299" r:id="rId11"/>
    <p:sldId id="297" r:id="rId12"/>
    <p:sldId id="274" r:id="rId13"/>
    <p:sldId id="259" r:id="rId14"/>
    <p:sldId id="264" r:id="rId15"/>
    <p:sldId id="265" r:id="rId16"/>
    <p:sldId id="266" r:id="rId17"/>
    <p:sldId id="267" r:id="rId18"/>
    <p:sldId id="268" r:id="rId19"/>
    <p:sldId id="270" r:id="rId20"/>
    <p:sldId id="271" r:id="rId21"/>
    <p:sldId id="272" r:id="rId22"/>
    <p:sldId id="273" r:id="rId23"/>
    <p:sldId id="275" r:id="rId24"/>
    <p:sldId id="278" r:id="rId25"/>
    <p:sldId id="279" r:id="rId26"/>
    <p:sldId id="283" r:id="rId27"/>
    <p:sldId id="285" r:id="rId28"/>
    <p:sldId id="286" r:id="rId29"/>
    <p:sldId id="284" r:id="rId30"/>
    <p:sldId id="287" r:id="rId31"/>
    <p:sldId id="288" r:id="rId32"/>
    <p:sldId id="281" r:id="rId33"/>
    <p:sldId id="282" r:id="rId34"/>
    <p:sldId id="302" r:id="rId35"/>
    <p:sldId id="303" r:id="rId36"/>
    <p:sldId id="307" r:id="rId37"/>
    <p:sldId id="308" r:id="rId38"/>
    <p:sldId id="305" r:id="rId39"/>
    <p:sldId id="306" r:id="rId40"/>
    <p:sldId id="309" r:id="rId41"/>
    <p:sldId id="310" r:id="rId42"/>
    <p:sldId id="323" r:id="rId43"/>
    <p:sldId id="324" r:id="rId44"/>
    <p:sldId id="325" r:id="rId45"/>
    <p:sldId id="312" r:id="rId46"/>
    <p:sldId id="313" r:id="rId47"/>
    <p:sldId id="315" r:id="rId48"/>
    <p:sldId id="316" r:id="rId49"/>
    <p:sldId id="317" r:id="rId50"/>
    <p:sldId id="318" r:id="rId51"/>
    <p:sldId id="319" r:id="rId52"/>
    <p:sldId id="320" r:id="rId53"/>
    <p:sldId id="321" r:id="rId54"/>
    <p:sldId id="32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4672" autoAdjust="0"/>
  </p:normalViewPr>
  <p:slideViewPr>
    <p:cSldViewPr snapToGrid="0">
      <p:cViewPr varScale="1">
        <p:scale>
          <a:sx n="98" d="100"/>
          <a:sy n="98" d="100"/>
        </p:scale>
        <p:origin x="90" y="6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2F3DDC-C5AF-4FC7-BFC8-4A4E3266D0EB}" type="datetimeFigureOut">
              <a:rPr lang="en-US" smtClean="0"/>
              <a:t>3/29/2022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0A4E8B-77C8-4E02-8777-0093C741F68A}" type="slidenum">
              <a:rPr lang="en-US" smtClean="0"/>
              <a:t>‹#›</a:t>
            </a:fld>
            <a:endParaRPr lang="en-US"/>
          </a:p>
        </p:txBody>
      </p:sp>
    </p:spTree>
    <p:extLst>
      <p:ext uri="{BB962C8B-B14F-4D97-AF65-F5344CB8AC3E}">
        <p14:creationId xmlns:p14="http://schemas.microsoft.com/office/powerpoint/2010/main" val="1076401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machinelearningcoban.com/2018/06/22/deeplearnin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beamandrew.github.io/deeplearning/2017/02/23/deep_learning_101_part1.html"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achinelearningcoban.com/2018/06/22/deeplearnin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beamandrew.github.io/deeplearning/2017/02/23/deep_learning_101_part1.htm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achinelearningcoban.com/2018/06/22/deeplearnin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beamandrew.github.io/deeplearning/2017/02/23/deep_learning_101_part1.html"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machinelearningcoban.com/2018/06/22/deeplearnin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beamandrew.github.io/deeplearning/2017/02/23/deep_learning_101_part1.html"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machinelearningcoban.com/2018/06/22/deeplearnin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beamandrew.github.io/deeplearning/2017/02/23/deep_learning_101_part1.html"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follow </a:t>
            </a:r>
            <a:r>
              <a:rPr lang="en-US" dirty="0" err="1"/>
              <a:t>Vblog</a:t>
            </a:r>
            <a:r>
              <a:rPr lang="en-US" dirty="0"/>
              <a:t>: </a:t>
            </a:r>
            <a:r>
              <a:rPr lang="en-US" dirty="0" err="1"/>
              <a:t>machinelearningcoban</a:t>
            </a:r>
            <a:r>
              <a:rPr lang="en-US" dirty="0"/>
              <a:t> and Deep Learning 101</a:t>
            </a:r>
          </a:p>
          <a:p>
            <a:r>
              <a:rPr lang="en-US" dirty="0">
                <a:hlinkClick r:id="rId3"/>
              </a:rPr>
              <a:t>Machine Learning </a:t>
            </a:r>
            <a:r>
              <a:rPr lang="en-US" dirty="0" err="1">
                <a:hlinkClick r:id="rId3"/>
              </a:rPr>
              <a:t>cơ</a:t>
            </a:r>
            <a:r>
              <a:rPr lang="en-US" dirty="0">
                <a:hlinkClick r:id="rId3"/>
              </a:rPr>
              <a:t> </a:t>
            </a:r>
            <a:r>
              <a:rPr lang="en-US" dirty="0" err="1">
                <a:hlinkClick r:id="rId3"/>
              </a:rPr>
              <a:t>bản</a:t>
            </a:r>
            <a:r>
              <a:rPr lang="en-US">
                <a:hlinkClick r:id="rId3"/>
              </a:rPr>
              <a:t> (machinelearningcoban.com)</a:t>
            </a:r>
            <a:endParaRPr lang="en-US"/>
          </a:p>
          <a:p>
            <a:r>
              <a:rPr lang="en-US">
                <a:hlinkClick r:id="rId4"/>
              </a:rPr>
              <a:t>Deep </a:t>
            </a:r>
            <a:r>
              <a:rPr lang="en-US" dirty="0">
                <a:hlinkClick r:id="rId4"/>
              </a:rPr>
              <a:t>Learning 101 - Part 1: History and Background (beamandrew.github.io)</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1</a:t>
            </a:fld>
            <a:endParaRPr lang="en-US"/>
          </a:p>
        </p:txBody>
      </p:sp>
    </p:spTree>
    <p:extLst>
      <p:ext uri="{BB962C8B-B14F-4D97-AF65-F5344CB8AC3E}">
        <p14:creationId xmlns:p14="http://schemas.microsoft.com/office/powerpoint/2010/main" val="482173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follow </a:t>
            </a:r>
            <a:r>
              <a:rPr lang="en-US" dirty="0" err="1"/>
              <a:t>Vblog</a:t>
            </a:r>
            <a:r>
              <a:rPr lang="en-US" dirty="0"/>
              <a:t>: </a:t>
            </a:r>
            <a:r>
              <a:rPr lang="en-US" dirty="0" err="1"/>
              <a:t>machinelearningcoban</a:t>
            </a:r>
            <a:r>
              <a:rPr lang="en-US" dirty="0"/>
              <a:t> and Deep Learning 101</a:t>
            </a:r>
          </a:p>
          <a:p>
            <a:r>
              <a:rPr lang="en-US" dirty="0">
                <a:hlinkClick r:id="rId3"/>
              </a:rPr>
              <a:t>Machine Learning </a:t>
            </a:r>
            <a:r>
              <a:rPr lang="en-US" dirty="0" err="1">
                <a:hlinkClick r:id="rId3"/>
              </a:rPr>
              <a:t>cơ</a:t>
            </a:r>
            <a:r>
              <a:rPr lang="en-US" dirty="0">
                <a:hlinkClick r:id="rId3"/>
              </a:rPr>
              <a:t> </a:t>
            </a:r>
            <a:r>
              <a:rPr lang="en-US" dirty="0" err="1">
                <a:hlinkClick r:id="rId3"/>
              </a:rPr>
              <a:t>bản</a:t>
            </a:r>
            <a:r>
              <a:rPr lang="en-US" dirty="0">
                <a:hlinkClick r:id="rId3"/>
              </a:rPr>
              <a:t> (machinelearningcoban.com)</a:t>
            </a:r>
            <a:endParaRPr lang="en-US" dirty="0"/>
          </a:p>
          <a:p>
            <a:r>
              <a:rPr lang="en-US" dirty="0">
                <a:hlinkClick r:id="rId4"/>
              </a:rPr>
              <a:t>Deep Learning 101 - Part 1: History and Background (beamandrew.github.io)</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12</a:t>
            </a:fld>
            <a:endParaRPr lang="en-US"/>
          </a:p>
        </p:txBody>
      </p:sp>
    </p:spTree>
    <p:extLst>
      <p:ext uri="{BB962C8B-B14F-4D97-AF65-F5344CB8AC3E}">
        <p14:creationId xmlns:p14="http://schemas.microsoft.com/office/powerpoint/2010/main" val="1143640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Perceptron Learning Algorithm (or Perceptron) is one of the first base of NN and DL.</a:t>
            </a:r>
          </a:p>
          <a:p>
            <a:pPr marL="171450" indent="-171450">
              <a:buFontTx/>
              <a:buChar char="-"/>
            </a:pPr>
            <a:r>
              <a:rPr lang="en-US" sz="1200" b="0" i="0" u="none" strike="noStrike" kern="1200" dirty="0">
                <a:solidFill>
                  <a:schemeClr val="tx1"/>
                </a:solidFill>
                <a:effectLst/>
                <a:latin typeface="+mn-lt"/>
                <a:ea typeface="+mn-ea"/>
                <a:cs typeface="+mn-cs"/>
              </a:rPr>
              <a:t>It was developed by Rosenblatt in 1957 in a research funded by US Naval Research</a:t>
            </a:r>
          </a:p>
          <a:p>
            <a:pPr marL="171450" indent="-171450">
              <a:buFontTx/>
              <a:buChar char="-"/>
            </a:pPr>
            <a:r>
              <a:rPr lang="en-US" sz="1200" dirty="0"/>
              <a:t>It is a supervised learning model and applicable if the 2 datasets are linearly separable</a:t>
            </a:r>
          </a:p>
        </p:txBody>
      </p:sp>
      <p:sp>
        <p:nvSpPr>
          <p:cNvPr id="4" name="Slide Number Placeholder 3"/>
          <p:cNvSpPr>
            <a:spLocks noGrp="1"/>
          </p:cNvSpPr>
          <p:nvPr>
            <p:ph type="sldNum" sz="quarter" idx="10"/>
          </p:nvPr>
        </p:nvSpPr>
        <p:spPr/>
        <p:txBody>
          <a:bodyPr/>
          <a:lstStyle/>
          <a:p>
            <a:fld id="{0B0A4E8B-77C8-4E02-8777-0093C741F68A}" type="slidenum">
              <a:rPr lang="en-US" smtClean="0"/>
              <a:t>13</a:t>
            </a:fld>
            <a:endParaRPr lang="en-US"/>
          </a:p>
        </p:txBody>
      </p:sp>
    </p:spTree>
    <p:extLst>
      <p:ext uri="{BB962C8B-B14F-4D97-AF65-F5344CB8AC3E}">
        <p14:creationId xmlns:p14="http://schemas.microsoft.com/office/powerpoint/2010/main" val="3174886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14</a:t>
            </a:fld>
            <a:endParaRPr lang="en-US"/>
          </a:p>
        </p:txBody>
      </p:sp>
    </p:spTree>
    <p:extLst>
      <p:ext uri="{BB962C8B-B14F-4D97-AF65-F5344CB8AC3E}">
        <p14:creationId xmlns:p14="http://schemas.microsoft.com/office/powerpoint/2010/main" val="3030559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Backpropagation is another name of chain rule in calculating gradient</a:t>
            </a:r>
          </a:p>
        </p:txBody>
      </p:sp>
      <p:sp>
        <p:nvSpPr>
          <p:cNvPr id="4" name="Slide Number Placeholder 3"/>
          <p:cNvSpPr>
            <a:spLocks noGrp="1"/>
          </p:cNvSpPr>
          <p:nvPr>
            <p:ph type="sldNum" sz="quarter" idx="10"/>
          </p:nvPr>
        </p:nvSpPr>
        <p:spPr/>
        <p:txBody>
          <a:bodyPr/>
          <a:lstStyle/>
          <a:p>
            <a:fld id="{0B0A4E8B-77C8-4E02-8777-0093C741F68A}" type="slidenum">
              <a:rPr lang="en-US" smtClean="0"/>
              <a:t>15</a:t>
            </a:fld>
            <a:endParaRPr lang="en-US"/>
          </a:p>
        </p:txBody>
      </p:sp>
    </p:spTree>
    <p:extLst>
      <p:ext uri="{BB962C8B-B14F-4D97-AF65-F5344CB8AC3E}">
        <p14:creationId xmlns:p14="http://schemas.microsoft.com/office/powerpoint/2010/main" val="1247250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16</a:t>
            </a:fld>
            <a:endParaRPr lang="en-US"/>
          </a:p>
        </p:txBody>
      </p:sp>
    </p:spTree>
    <p:extLst>
      <p:ext uri="{BB962C8B-B14F-4D97-AF65-F5344CB8AC3E}">
        <p14:creationId xmlns:p14="http://schemas.microsoft.com/office/powerpoint/2010/main" val="4253397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Neural networks are trained using stochastic gradient descent.</a:t>
            </a:r>
          </a:p>
          <a:p>
            <a:r>
              <a:rPr lang="en-US" sz="1200" b="0" i="0" kern="1200" dirty="0">
                <a:solidFill>
                  <a:schemeClr val="tx1"/>
                </a:solidFill>
                <a:effectLst/>
                <a:latin typeface="+mn-lt"/>
                <a:ea typeface="+mn-ea"/>
                <a:cs typeface="+mn-cs"/>
              </a:rPr>
              <a:t>Vanishing gradient means the gradient of loss function very close to zero and make model difficult to train</a:t>
            </a:r>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17</a:t>
            </a:fld>
            <a:endParaRPr lang="en-US"/>
          </a:p>
        </p:txBody>
      </p:sp>
    </p:spTree>
    <p:extLst>
      <p:ext uri="{BB962C8B-B14F-4D97-AF65-F5344CB8AC3E}">
        <p14:creationId xmlns:p14="http://schemas.microsoft.com/office/powerpoint/2010/main" val="881518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18</a:t>
            </a:fld>
            <a:endParaRPr lang="en-US"/>
          </a:p>
        </p:txBody>
      </p:sp>
    </p:spTree>
    <p:extLst>
      <p:ext uri="{BB962C8B-B14F-4D97-AF65-F5344CB8AC3E}">
        <p14:creationId xmlns:p14="http://schemas.microsoft.com/office/powerpoint/2010/main" val="2069498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19</a:t>
            </a:fld>
            <a:endParaRPr lang="en-US"/>
          </a:p>
        </p:txBody>
      </p:sp>
    </p:spTree>
    <p:extLst>
      <p:ext uri="{BB962C8B-B14F-4D97-AF65-F5344CB8AC3E}">
        <p14:creationId xmlns:p14="http://schemas.microsoft.com/office/powerpoint/2010/main" val="3864336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20</a:t>
            </a:fld>
            <a:endParaRPr lang="en-US"/>
          </a:p>
        </p:txBody>
      </p:sp>
    </p:spTree>
    <p:extLst>
      <p:ext uri="{BB962C8B-B14F-4D97-AF65-F5344CB8AC3E}">
        <p14:creationId xmlns:p14="http://schemas.microsoft.com/office/powerpoint/2010/main" val="1872203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21</a:t>
            </a:fld>
            <a:endParaRPr lang="en-US"/>
          </a:p>
        </p:txBody>
      </p:sp>
    </p:spTree>
    <p:extLst>
      <p:ext uri="{BB962C8B-B14F-4D97-AF65-F5344CB8AC3E}">
        <p14:creationId xmlns:p14="http://schemas.microsoft.com/office/powerpoint/2010/main" val="400117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follow </a:t>
            </a:r>
            <a:r>
              <a:rPr lang="en-US" dirty="0" err="1"/>
              <a:t>Vblog</a:t>
            </a:r>
            <a:r>
              <a:rPr lang="en-US" dirty="0"/>
              <a:t>: </a:t>
            </a:r>
            <a:r>
              <a:rPr lang="en-US" dirty="0" err="1"/>
              <a:t>machinelearningcoban</a:t>
            </a:r>
            <a:r>
              <a:rPr lang="en-US" dirty="0"/>
              <a:t> and Deep Learning 101</a:t>
            </a:r>
          </a:p>
          <a:p>
            <a:r>
              <a:rPr lang="en-US" dirty="0">
                <a:hlinkClick r:id="rId3"/>
              </a:rPr>
              <a:t>Machine Learning </a:t>
            </a:r>
            <a:r>
              <a:rPr lang="en-US" dirty="0" err="1">
                <a:hlinkClick r:id="rId3"/>
              </a:rPr>
              <a:t>cơ</a:t>
            </a:r>
            <a:r>
              <a:rPr lang="en-US" dirty="0">
                <a:hlinkClick r:id="rId3"/>
              </a:rPr>
              <a:t> </a:t>
            </a:r>
            <a:r>
              <a:rPr lang="en-US" dirty="0" err="1">
                <a:hlinkClick r:id="rId3"/>
              </a:rPr>
              <a:t>bản</a:t>
            </a:r>
            <a:r>
              <a:rPr lang="en-US">
                <a:hlinkClick r:id="rId3"/>
              </a:rPr>
              <a:t> (machinelearningcoban.com)</a:t>
            </a:r>
            <a:endParaRPr lang="en-US"/>
          </a:p>
          <a:p>
            <a:r>
              <a:rPr lang="en-US">
                <a:hlinkClick r:id="rId4"/>
              </a:rPr>
              <a:t>Deep </a:t>
            </a:r>
            <a:r>
              <a:rPr lang="en-US" dirty="0">
                <a:hlinkClick r:id="rId4"/>
              </a:rPr>
              <a:t>Learning 101 - Part 1: History and Background (beamandrew.github.io)</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4</a:t>
            </a:fld>
            <a:endParaRPr lang="en-US"/>
          </a:p>
        </p:txBody>
      </p:sp>
    </p:spTree>
    <p:extLst>
      <p:ext uri="{BB962C8B-B14F-4D97-AF65-F5344CB8AC3E}">
        <p14:creationId xmlns:p14="http://schemas.microsoft.com/office/powerpoint/2010/main" val="3708772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22</a:t>
            </a:fld>
            <a:endParaRPr lang="en-US"/>
          </a:p>
        </p:txBody>
      </p:sp>
    </p:spTree>
    <p:extLst>
      <p:ext uri="{BB962C8B-B14F-4D97-AF65-F5344CB8AC3E}">
        <p14:creationId xmlns:p14="http://schemas.microsoft.com/office/powerpoint/2010/main" val="838105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follow </a:t>
            </a:r>
            <a:r>
              <a:rPr lang="en-US" dirty="0" err="1"/>
              <a:t>Vblog</a:t>
            </a:r>
            <a:r>
              <a:rPr lang="en-US" dirty="0"/>
              <a:t>: </a:t>
            </a:r>
            <a:r>
              <a:rPr lang="en-US" dirty="0" err="1"/>
              <a:t>machinelearningcoban</a:t>
            </a:r>
            <a:r>
              <a:rPr lang="en-US" dirty="0"/>
              <a:t> and Deep Learning 101</a:t>
            </a:r>
          </a:p>
          <a:p>
            <a:r>
              <a:rPr lang="en-US" dirty="0">
                <a:hlinkClick r:id="rId3"/>
              </a:rPr>
              <a:t>Machine Learning </a:t>
            </a:r>
            <a:r>
              <a:rPr lang="en-US" dirty="0" err="1">
                <a:hlinkClick r:id="rId3"/>
              </a:rPr>
              <a:t>cơ</a:t>
            </a:r>
            <a:r>
              <a:rPr lang="en-US" dirty="0">
                <a:hlinkClick r:id="rId3"/>
              </a:rPr>
              <a:t> </a:t>
            </a:r>
            <a:r>
              <a:rPr lang="en-US" dirty="0" err="1">
                <a:hlinkClick r:id="rId3"/>
              </a:rPr>
              <a:t>bản</a:t>
            </a:r>
            <a:r>
              <a:rPr lang="en-US" dirty="0">
                <a:hlinkClick r:id="rId3"/>
              </a:rPr>
              <a:t> (machinelearningcoban.com)</a:t>
            </a:r>
            <a:endParaRPr lang="en-US" dirty="0"/>
          </a:p>
          <a:p>
            <a:r>
              <a:rPr lang="en-US" dirty="0">
                <a:hlinkClick r:id="rId4"/>
              </a:rPr>
              <a:t>Deep Learning 101 - Part 1: History and Background (beamandrew.github.io)</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23</a:t>
            </a:fld>
            <a:endParaRPr lang="en-US"/>
          </a:p>
        </p:txBody>
      </p:sp>
    </p:spTree>
    <p:extLst>
      <p:ext uri="{BB962C8B-B14F-4D97-AF65-F5344CB8AC3E}">
        <p14:creationId xmlns:p14="http://schemas.microsoft.com/office/powerpoint/2010/main" val="4151021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follow </a:t>
            </a:r>
            <a:r>
              <a:rPr lang="en-US" dirty="0" err="1"/>
              <a:t>Vblog</a:t>
            </a:r>
            <a:r>
              <a:rPr lang="en-US" dirty="0"/>
              <a:t>: </a:t>
            </a:r>
            <a:r>
              <a:rPr lang="en-US" dirty="0" err="1"/>
              <a:t>machinelearningcoban</a:t>
            </a:r>
            <a:r>
              <a:rPr lang="en-US" dirty="0"/>
              <a:t> and Deep Learning 101</a:t>
            </a:r>
          </a:p>
          <a:p>
            <a:r>
              <a:rPr lang="en-US" dirty="0">
                <a:hlinkClick r:id="rId3"/>
              </a:rPr>
              <a:t>Machine Learning </a:t>
            </a:r>
            <a:r>
              <a:rPr lang="en-US" dirty="0" err="1">
                <a:hlinkClick r:id="rId3"/>
              </a:rPr>
              <a:t>cơ</a:t>
            </a:r>
            <a:r>
              <a:rPr lang="en-US" dirty="0">
                <a:hlinkClick r:id="rId3"/>
              </a:rPr>
              <a:t> </a:t>
            </a:r>
            <a:r>
              <a:rPr lang="en-US" dirty="0" err="1">
                <a:hlinkClick r:id="rId3"/>
              </a:rPr>
              <a:t>bản</a:t>
            </a:r>
            <a:r>
              <a:rPr lang="en-US" dirty="0">
                <a:hlinkClick r:id="rId3"/>
              </a:rPr>
              <a:t> (machinelearningcoban.com)</a:t>
            </a:r>
            <a:endParaRPr lang="en-US" dirty="0"/>
          </a:p>
          <a:p>
            <a:r>
              <a:rPr lang="en-US" dirty="0">
                <a:hlinkClick r:id="rId4"/>
              </a:rPr>
              <a:t>Deep Learning 101 - Part 1: History and Background (beamandrew.github.io)</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26</a:t>
            </a:fld>
            <a:endParaRPr lang="en-US"/>
          </a:p>
        </p:txBody>
      </p:sp>
    </p:spTree>
    <p:extLst>
      <p:ext uri="{BB962C8B-B14F-4D97-AF65-F5344CB8AC3E}">
        <p14:creationId xmlns:p14="http://schemas.microsoft.com/office/powerpoint/2010/main" val="3515856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Neural network is a series of algorithms that endeavors to recognize underlying relationships in a set of data through a process that mimics the way the human brain operates.</a:t>
            </a:r>
          </a:p>
          <a:p>
            <a:r>
              <a:rPr lang="en-US" sz="1200" b="0" i="0" kern="1200" dirty="0">
                <a:solidFill>
                  <a:schemeClr val="tx1"/>
                </a:solidFill>
                <a:effectLst/>
                <a:latin typeface="+mn-lt"/>
                <a:ea typeface="+mn-ea"/>
                <a:cs typeface="+mn-cs"/>
              </a:rPr>
              <a:t>Neuron is a basic unit in a nervous system and is the most important component of the brain.</a:t>
            </a:r>
          </a:p>
          <a:p>
            <a:r>
              <a:rPr lang="en-US" sz="1200" b="0" i="0" kern="1200" dirty="0">
                <a:solidFill>
                  <a:schemeClr val="tx1"/>
                </a:solidFill>
                <a:effectLst/>
                <a:latin typeface="+mn-lt"/>
                <a:ea typeface="+mn-ea"/>
                <a:cs typeface="+mn-cs"/>
              </a:rPr>
              <a:t>In each Neuron, there is a cell body (node), dendrite (input signal) and axon (output signal to other neuron).</a:t>
            </a:r>
          </a:p>
          <a:p>
            <a:r>
              <a:rPr lang="en-US" sz="1200" b="0" i="0" kern="1200" dirty="0">
                <a:solidFill>
                  <a:schemeClr val="tx1"/>
                </a:solidFill>
                <a:effectLst/>
                <a:latin typeface="+mn-lt"/>
                <a:ea typeface="+mn-ea"/>
                <a:cs typeface="+mn-cs"/>
              </a:rPr>
              <a:t>If a Neuron received enough signal, it is then activated to decide whether or not it should </a:t>
            </a:r>
            <a:r>
              <a:rPr lang="en-US" sz="1200" b="0" i="0" kern="1200" dirty="0" err="1">
                <a:solidFill>
                  <a:schemeClr val="tx1"/>
                </a:solidFill>
                <a:effectLst/>
                <a:latin typeface="+mn-lt"/>
                <a:ea typeface="+mn-ea"/>
                <a:cs typeface="+mn-cs"/>
              </a:rPr>
              <a:t>transmitt</a:t>
            </a:r>
            <a:r>
              <a:rPr lang="en-US" sz="1200" b="0" i="0" kern="1200" dirty="0">
                <a:solidFill>
                  <a:schemeClr val="tx1"/>
                </a:solidFill>
                <a:effectLst/>
                <a:latin typeface="+mn-lt"/>
                <a:ea typeface="+mn-ea"/>
                <a:cs typeface="+mn-cs"/>
              </a:rPr>
              <a:t> the signal to other neuron or not.</a:t>
            </a:r>
          </a:p>
          <a:p>
            <a:br>
              <a:rPr lang="en-US" dirty="0"/>
            </a:br>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34</a:t>
            </a:fld>
            <a:endParaRPr lang="en-US"/>
          </a:p>
        </p:txBody>
      </p:sp>
    </p:spTree>
    <p:extLst>
      <p:ext uri="{BB962C8B-B14F-4D97-AF65-F5344CB8AC3E}">
        <p14:creationId xmlns:p14="http://schemas.microsoft.com/office/powerpoint/2010/main" val="2017903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35</a:t>
            </a:fld>
            <a:endParaRPr lang="en-US"/>
          </a:p>
        </p:txBody>
      </p:sp>
    </p:spTree>
    <p:extLst>
      <p:ext uri="{BB962C8B-B14F-4D97-AF65-F5344CB8AC3E}">
        <p14:creationId xmlns:p14="http://schemas.microsoft.com/office/powerpoint/2010/main" val="1480246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36</a:t>
            </a:fld>
            <a:endParaRPr lang="en-US"/>
          </a:p>
        </p:txBody>
      </p:sp>
    </p:spTree>
    <p:extLst>
      <p:ext uri="{BB962C8B-B14F-4D97-AF65-F5344CB8AC3E}">
        <p14:creationId xmlns:p14="http://schemas.microsoft.com/office/powerpoint/2010/main" val="968684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37</a:t>
            </a:fld>
            <a:endParaRPr lang="en-US"/>
          </a:p>
        </p:txBody>
      </p:sp>
    </p:spTree>
    <p:extLst>
      <p:ext uri="{BB962C8B-B14F-4D97-AF65-F5344CB8AC3E}">
        <p14:creationId xmlns:p14="http://schemas.microsoft.com/office/powerpoint/2010/main" val="691041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38</a:t>
            </a:fld>
            <a:endParaRPr lang="en-US"/>
          </a:p>
        </p:txBody>
      </p:sp>
    </p:spTree>
    <p:extLst>
      <p:ext uri="{BB962C8B-B14F-4D97-AF65-F5344CB8AC3E}">
        <p14:creationId xmlns:p14="http://schemas.microsoft.com/office/powerpoint/2010/main" val="2085109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39</a:t>
            </a:fld>
            <a:endParaRPr lang="en-US"/>
          </a:p>
        </p:txBody>
      </p:sp>
    </p:spTree>
    <p:extLst>
      <p:ext uri="{BB962C8B-B14F-4D97-AF65-F5344CB8AC3E}">
        <p14:creationId xmlns:p14="http://schemas.microsoft.com/office/powerpoint/2010/main" val="11253784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40</a:t>
            </a:fld>
            <a:endParaRPr lang="en-US"/>
          </a:p>
        </p:txBody>
      </p:sp>
    </p:spTree>
    <p:extLst>
      <p:ext uri="{BB962C8B-B14F-4D97-AF65-F5344CB8AC3E}">
        <p14:creationId xmlns:p14="http://schemas.microsoft.com/office/powerpoint/2010/main" val="1355544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a:t>
            </a:r>
            <a:r>
              <a:rPr lang="en-US" baseline="0" dirty="0"/>
              <a:t> ML is in our everyday life, even in your room: Alexa.</a:t>
            </a:r>
          </a:p>
          <a:p>
            <a:endParaRPr lang="en-US" dirty="0"/>
          </a:p>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5</a:t>
            </a:fld>
            <a:endParaRPr lang="en-US"/>
          </a:p>
        </p:txBody>
      </p:sp>
    </p:spTree>
    <p:extLst>
      <p:ext uri="{BB962C8B-B14F-4D97-AF65-F5344CB8AC3E}">
        <p14:creationId xmlns:p14="http://schemas.microsoft.com/office/powerpoint/2010/main" val="28496480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41</a:t>
            </a:fld>
            <a:endParaRPr lang="en-US"/>
          </a:p>
        </p:txBody>
      </p:sp>
    </p:spTree>
    <p:extLst>
      <p:ext uri="{BB962C8B-B14F-4D97-AF65-F5344CB8AC3E}">
        <p14:creationId xmlns:p14="http://schemas.microsoft.com/office/powerpoint/2010/main" val="29554290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42</a:t>
            </a:fld>
            <a:endParaRPr lang="en-US"/>
          </a:p>
        </p:txBody>
      </p:sp>
    </p:spTree>
    <p:extLst>
      <p:ext uri="{BB962C8B-B14F-4D97-AF65-F5344CB8AC3E}">
        <p14:creationId xmlns:p14="http://schemas.microsoft.com/office/powerpoint/2010/main" val="22892912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43</a:t>
            </a:fld>
            <a:endParaRPr lang="en-US"/>
          </a:p>
        </p:txBody>
      </p:sp>
    </p:spTree>
    <p:extLst>
      <p:ext uri="{BB962C8B-B14F-4D97-AF65-F5344CB8AC3E}">
        <p14:creationId xmlns:p14="http://schemas.microsoft.com/office/powerpoint/2010/main" val="15727588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44</a:t>
            </a:fld>
            <a:endParaRPr lang="en-US"/>
          </a:p>
        </p:txBody>
      </p:sp>
    </p:spTree>
    <p:extLst>
      <p:ext uri="{BB962C8B-B14F-4D97-AF65-F5344CB8AC3E}">
        <p14:creationId xmlns:p14="http://schemas.microsoft.com/office/powerpoint/2010/main" val="33207263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45</a:t>
            </a:fld>
            <a:endParaRPr lang="en-US"/>
          </a:p>
        </p:txBody>
      </p:sp>
    </p:spTree>
    <p:extLst>
      <p:ext uri="{BB962C8B-B14F-4D97-AF65-F5344CB8AC3E}">
        <p14:creationId xmlns:p14="http://schemas.microsoft.com/office/powerpoint/2010/main" val="4109964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46</a:t>
            </a:fld>
            <a:endParaRPr lang="en-US"/>
          </a:p>
        </p:txBody>
      </p:sp>
    </p:spTree>
    <p:extLst>
      <p:ext uri="{BB962C8B-B14F-4D97-AF65-F5344CB8AC3E}">
        <p14:creationId xmlns:p14="http://schemas.microsoft.com/office/powerpoint/2010/main" val="3385486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Machine Learning enables computers to learn from data with minimal programming.</a:t>
            </a:r>
          </a:p>
          <a:p>
            <a:r>
              <a:rPr lang="en-US" sz="1200" b="0" i="0" kern="1200" dirty="0">
                <a:solidFill>
                  <a:schemeClr val="tx1"/>
                </a:solidFill>
                <a:effectLst/>
                <a:latin typeface="+mn-lt"/>
                <a:ea typeface="+mn-ea"/>
                <a:cs typeface="+mn-cs"/>
              </a:rPr>
              <a:t>Neural Network is a type of machine learning that is made up of interconnected units that processes information by responding to external inputs, relaying information between each unit.</a:t>
            </a:r>
          </a:p>
          <a:p>
            <a:r>
              <a:rPr lang="en-US" sz="1200" b="0" i="0" kern="1200" dirty="0">
                <a:solidFill>
                  <a:schemeClr val="tx1"/>
                </a:solidFill>
                <a:effectLst/>
                <a:latin typeface="+mn-lt"/>
                <a:ea typeface="+mn-ea"/>
                <a:cs typeface="+mn-cs"/>
              </a:rPr>
              <a:t>Deep Learning is a type of machine learning that uses neural networks with many layers of processing units.</a:t>
            </a:r>
          </a:p>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6</a:t>
            </a:fld>
            <a:endParaRPr lang="en-US"/>
          </a:p>
        </p:txBody>
      </p:sp>
    </p:spTree>
    <p:extLst>
      <p:ext uri="{BB962C8B-B14F-4D97-AF65-F5344CB8AC3E}">
        <p14:creationId xmlns:p14="http://schemas.microsoft.com/office/powerpoint/2010/main" val="343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a:t>
            </a:r>
            <a:r>
              <a:rPr lang="en-US" baseline="0" dirty="0"/>
              <a:t> ML is in our everyday life, even in your room: Alexa.</a:t>
            </a:r>
          </a:p>
          <a:p>
            <a:r>
              <a:rPr lang="en-US" baseline="0" dirty="0"/>
              <a:t>Here is the overall relationship between AI, ML and DL and the corresponding time stamp.</a:t>
            </a:r>
          </a:p>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7</a:t>
            </a:fld>
            <a:endParaRPr lang="en-US"/>
          </a:p>
        </p:txBody>
      </p:sp>
    </p:spTree>
    <p:extLst>
      <p:ext uri="{BB962C8B-B14F-4D97-AF65-F5344CB8AC3E}">
        <p14:creationId xmlns:p14="http://schemas.microsoft.com/office/powerpoint/2010/main" val="2244106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a:t>
            </a:r>
            <a:r>
              <a:rPr lang="en-US" baseline="0" dirty="0"/>
              <a:t> ML is in our everyday life, even in your room: Alexa.</a:t>
            </a:r>
          </a:p>
          <a:p>
            <a:r>
              <a:rPr lang="en-US" baseline="0" dirty="0"/>
              <a:t>Here is the overall relationship between AI, ML and DL and the corresponding time stamp.</a:t>
            </a:r>
          </a:p>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8</a:t>
            </a:fld>
            <a:endParaRPr lang="en-US"/>
          </a:p>
        </p:txBody>
      </p:sp>
    </p:spTree>
    <p:extLst>
      <p:ext uri="{BB962C8B-B14F-4D97-AF65-F5344CB8AC3E}">
        <p14:creationId xmlns:p14="http://schemas.microsoft.com/office/powerpoint/2010/main" val="3323626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 first advantage of Deep Learning over machine learning is the needlessness of Feature Extraction. </a:t>
            </a:r>
          </a:p>
          <a:p>
            <a:pPr fontAlgn="base"/>
            <a:r>
              <a:rPr lang="en-US" sz="1200" b="0" i="0" kern="1200" dirty="0">
                <a:solidFill>
                  <a:schemeClr val="tx1"/>
                </a:solidFill>
                <a:effectLst/>
                <a:latin typeface="+mn-lt"/>
                <a:ea typeface="+mn-ea"/>
                <a:cs typeface="+mn-cs"/>
              </a:rPr>
              <a:t>Traditional machine learning methods like Decision Trees, SVM, Naïve Bayes Classifier and Logistic Regression can’t be applied directly to the raw data (such as .csv, images, text, etc.) but requires Feature Extraction. The result of Feature Extraction is an abstract representation of the given raw data that can now be used by these classic machine learning algorithms. Feature Extraction is usually complicated and requires detailed knowledge of the problem domain. This step must be adapted, tested and refined over several iterations for optimal results.</a:t>
            </a:r>
          </a:p>
          <a:p>
            <a:br>
              <a:rPr lang="en-US" dirty="0"/>
            </a:br>
            <a:endParaRPr lang="en-US" dirty="0"/>
          </a:p>
          <a:p>
            <a:pPr fontAlgn="base"/>
            <a:r>
              <a:rPr lang="en-US" sz="1200" b="0" i="0" kern="1200" dirty="0">
                <a:solidFill>
                  <a:schemeClr val="tx1"/>
                </a:solidFill>
                <a:effectLst/>
                <a:latin typeface="+mn-lt"/>
                <a:ea typeface="+mn-ea"/>
                <a:cs typeface="+mn-cs"/>
              </a:rPr>
              <a:t>Neural networks do not require feature extraction because the layers can learn an implicit representation of the raw data directly on their own. A more and more abstract representation of the raw data is produced over several layers to be used to produce the result with automatic optimization for the best possible abstract representation of the input data with no manual effort to perform and optimize the feature extraction process.</a:t>
            </a:r>
          </a:p>
          <a:p>
            <a:br>
              <a:rPr lang="en-US" dirty="0"/>
            </a:br>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9</a:t>
            </a:fld>
            <a:endParaRPr lang="en-US"/>
          </a:p>
        </p:txBody>
      </p:sp>
    </p:spTree>
    <p:extLst>
      <p:ext uri="{BB962C8B-B14F-4D97-AF65-F5344CB8AC3E}">
        <p14:creationId xmlns:p14="http://schemas.microsoft.com/office/powerpoint/2010/main" val="1028708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 first advantage of Deep Learning over machine learning is the needlessness of Feature Extraction. </a:t>
            </a:r>
          </a:p>
          <a:p>
            <a:pPr fontAlgn="base"/>
            <a:r>
              <a:rPr lang="en-US" sz="1200" b="0" i="0" kern="1200" dirty="0">
                <a:solidFill>
                  <a:schemeClr val="tx1"/>
                </a:solidFill>
                <a:effectLst/>
                <a:latin typeface="+mn-lt"/>
                <a:ea typeface="+mn-ea"/>
                <a:cs typeface="+mn-cs"/>
              </a:rPr>
              <a:t>Traditional machine learning methods like Decision Trees, SVM, Naïve Bayes Classifier and Logistic Regression can’t be applied directly to the raw data (such as .csv, images, text, etc.) but requires Feature Extraction. The result of Feature Extraction is an abstract representation of the given raw data that can now be used by these classic machine learning algorithms. Feature Extraction is usually complicated and requires detailed knowledge of the problem domain. This step must be adapted, tested and refined over several iterations for optimal results.</a:t>
            </a:r>
          </a:p>
          <a:p>
            <a:br>
              <a:rPr lang="en-US" dirty="0"/>
            </a:br>
            <a:endParaRPr lang="en-US" dirty="0"/>
          </a:p>
          <a:p>
            <a:pPr fontAlgn="base"/>
            <a:r>
              <a:rPr lang="en-US" sz="1200" b="0" i="0" kern="1200" dirty="0">
                <a:solidFill>
                  <a:schemeClr val="tx1"/>
                </a:solidFill>
                <a:effectLst/>
                <a:latin typeface="+mn-lt"/>
                <a:ea typeface="+mn-ea"/>
                <a:cs typeface="+mn-cs"/>
              </a:rPr>
              <a:t>Neural networks do not require feature extraction because the layers can learn an implicit representation of the raw data directly on their own. A more and more abstract representation of the raw data is produced over several layers to be used to produce the result with automatic optimization for the best possible abstract representation of the input data with no manual effort to perform and optimize the feature extraction process.</a:t>
            </a:r>
          </a:p>
          <a:p>
            <a:br>
              <a:rPr lang="en-US" dirty="0"/>
            </a:br>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10</a:t>
            </a:fld>
            <a:endParaRPr lang="en-US"/>
          </a:p>
        </p:txBody>
      </p:sp>
    </p:spTree>
    <p:extLst>
      <p:ext uri="{BB962C8B-B14F-4D97-AF65-F5344CB8AC3E}">
        <p14:creationId xmlns:p14="http://schemas.microsoft.com/office/powerpoint/2010/main" val="250990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11</a:t>
            </a:fld>
            <a:endParaRPr lang="en-US"/>
          </a:p>
        </p:txBody>
      </p:sp>
    </p:spTree>
    <p:extLst>
      <p:ext uri="{BB962C8B-B14F-4D97-AF65-F5344CB8AC3E}">
        <p14:creationId xmlns:p14="http://schemas.microsoft.com/office/powerpoint/2010/main" val="4014085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A572987-A1AD-4150-B446-9C74A7554B59}"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2421043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572987-A1AD-4150-B446-9C74A7554B59}"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2519959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572987-A1AD-4150-B446-9C74A7554B59}"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1527481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572987-A1AD-4150-B446-9C74A7554B59}"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145122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A572987-A1AD-4150-B446-9C74A7554B59}"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3769741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572987-A1AD-4150-B446-9C74A7554B59}" type="datetimeFigureOut">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2191810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A572987-A1AD-4150-B446-9C74A7554B59}" type="datetimeFigureOut">
              <a:rPr lang="en-US" smtClean="0"/>
              <a:t>3/29/2022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237661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A572987-A1AD-4150-B446-9C74A7554B59}" type="datetimeFigureOut">
              <a:rPr lang="en-US" smtClean="0"/>
              <a:t>3/29/2022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4163929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572987-A1AD-4150-B446-9C74A7554B59}" type="datetimeFigureOut">
              <a:rPr lang="en-US" smtClean="0"/>
              <a:t>3/29/2022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366808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A572987-A1AD-4150-B446-9C74A7554B59}" type="datetimeFigureOut">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573083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A572987-A1AD-4150-B446-9C74A7554B59}" type="datetimeFigureOut">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1052493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572987-A1AD-4150-B446-9C74A7554B59}" type="datetimeFigureOut">
              <a:rPr lang="en-US" smtClean="0"/>
              <a:t>3/29/2022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4AC2AC-9605-4405-9E79-3F840E8D73C4}" type="slidenum">
              <a:rPr lang="en-US" smtClean="0"/>
              <a:t>‹#›</a:t>
            </a:fld>
            <a:endParaRPr lang="en-US"/>
          </a:p>
        </p:txBody>
      </p:sp>
    </p:spTree>
    <p:extLst>
      <p:ext uri="{BB962C8B-B14F-4D97-AF65-F5344CB8AC3E}">
        <p14:creationId xmlns:p14="http://schemas.microsoft.com/office/powerpoint/2010/main" val="2052782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lh6.googleusercontent.com/BaYoH5amilp4WZKDEOvJk2mN6Vj-aJniVdxZoYqwVCHls7R8BIpn5hNhs_xsWxhcsabG4xPTaO-eypXvRaxrO1k1t_o-X0JsZ-isboHYruNi_YKVzCd3Q29YITct6BtDgzqGpkbW">
            <a:extLst>
              <a:ext uri="{FF2B5EF4-FFF2-40B4-BE49-F238E27FC236}">
                <a16:creationId xmlns:a16="http://schemas.microsoft.com/office/drawing/2014/main" id="{0CA88BE1-C840-4BBD-BC56-662B640875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5340485" cy="17801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11285" y="2054759"/>
            <a:ext cx="11731557" cy="1754326"/>
          </a:xfrm>
          <a:prstGeom prst="rect">
            <a:avLst/>
          </a:prstGeom>
          <a:noFill/>
        </p:spPr>
        <p:txBody>
          <a:bodyPr wrap="square" rtlCol="0">
            <a:spAutoFit/>
          </a:bodyPr>
          <a:lstStyle/>
          <a:p>
            <a:pPr algn="ctr"/>
            <a:r>
              <a:rPr lang="en-US" sz="5400" dirty="0">
                <a:solidFill>
                  <a:srgbClr val="FF0000"/>
                </a:solidFill>
              </a:rPr>
              <a:t>WORKSHOP</a:t>
            </a:r>
          </a:p>
          <a:p>
            <a:pPr algn="ctr"/>
            <a:r>
              <a:rPr lang="en-US" sz="5400" dirty="0">
                <a:solidFill>
                  <a:srgbClr val="FF0000"/>
                </a:solidFill>
              </a:rPr>
              <a:t>INTRODUCTION TO DEEP LEARNING</a:t>
            </a:r>
          </a:p>
        </p:txBody>
      </p:sp>
      <p:sp>
        <p:nvSpPr>
          <p:cNvPr id="2" name="TextBox 1">
            <a:extLst>
              <a:ext uri="{FF2B5EF4-FFF2-40B4-BE49-F238E27FC236}">
                <a16:creationId xmlns:a16="http://schemas.microsoft.com/office/drawing/2014/main" id="{4E643100-A35E-44C7-8D73-8EA766703A10}"/>
              </a:ext>
            </a:extLst>
          </p:cNvPr>
          <p:cNvSpPr txBox="1"/>
          <p:nvPr/>
        </p:nvSpPr>
        <p:spPr>
          <a:xfrm>
            <a:off x="7762672" y="4066162"/>
            <a:ext cx="3657600" cy="1200329"/>
          </a:xfrm>
          <a:prstGeom prst="rect">
            <a:avLst/>
          </a:prstGeom>
          <a:noFill/>
        </p:spPr>
        <p:txBody>
          <a:bodyPr wrap="square" rtlCol="0">
            <a:spAutoFit/>
          </a:bodyPr>
          <a:lstStyle/>
          <a:p>
            <a:r>
              <a:rPr lang="en-US" dirty="0"/>
              <a:t>Tue Vu, PhD</a:t>
            </a:r>
          </a:p>
          <a:p>
            <a:r>
              <a:rPr lang="en-US" dirty="0"/>
              <a:t>Research &amp; Data Science Services</a:t>
            </a:r>
          </a:p>
          <a:p>
            <a:r>
              <a:rPr lang="en-US" dirty="0"/>
              <a:t>SMU OIT</a:t>
            </a:r>
          </a:p>
          <a:p>
            <a:endParaRPr lang="en-US" dirty="0"/>
          </a:p>
        </p:txBody>
      </p:sp>
    </p:spTree>
    <p:extLst>
      <p:ext uri="{BB962C8B-B14F-4D97-AF65-F5344CB8AC3E}">
        <p14:creationId xmlns:p14="http://schemas.microsoft.com/office/powerpoint/2010/main" val="1866444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828331-2C58-4D16-86ED-597012A8FD9B}"/>
              </a:ext>
            </a:extLst>
          </p:cNvPr>
          <p:cNvSpPr txBox="1"/>
          <p:nvPr/>
        </p:nvSpPr>
        <p:spPr>
          <a:xfrm>
            <a:off x="194555" y="264871"/>
            <a:ext cx="9349392" cy="923330"/>
          </a:xfrm>
          <a:prstGeom prst="rect">
            <a:avLst/>
          </a:prstGeom>
          <a:noFill/>
        </p:spPr>
        <p:txBody>
          <a:bodyPr wrap="square" rtlCol="0">
            <a:spAutoFit/>
          </a:bodyPr>
          <a:lstStyle/>
          <a:p>
            <a:r>
              <a:rPr lang="en-US" sz="5400" dirty="0"/>
              <a:t>Introduction</a:t>
            </a:r>
          </a:p>
        </p:txBody>
      </p:sp>
      <p:pic>
        <p:nvPicPr>
          <p:cNvPr id="2" name="Picture 1">
            <a:extLst>
              <a:ext uri="{FF2B5EF4-FFF2-40B4-BE49-F238E27FC236}">
                <a16:creationId xmlns:a16="http://schemas.microsoft.com/office/drawing/2014/main" id="{1E7B3E52-3E84-4959-8C3C-01F283B354AF}"/>
              </a:ext>
            </a:extLst>
          </p:cNvPr>
          <p:cNvPicPr>
            <a:picLocks noChangeAspect="1"/>
          </p:cNvPicPr>
          <p:nvPr/>
        </p:nvPicPr>
        <p:blipFill rotWithShape="1">
          <a:blip r:embed="rId3"/>
          <a:srcRect l="22209" r="21499"/>
          <a:stretch/>
        </p:blipFill>
        <p:spPr>
          <a:xfrm>
            <a:off x="2108722" y="1559971"/>
            <a:ext cx="4498030" cy="4548998"/>
          </a:xfrm>
          <a:prstGeom prst="rect">
            <a:avLst/>
          </a:prstGeom>
        </p:spPr>
      </p:pic>
      <p:graphicFrame>
        <p:nvGraphicFramePr>
          <p:cNvPr id="4" name="Table 3">
            <a:extLst>
              <a:ext uri="{FF2B5EF4-FFF2-40B4-BE49-F238E27FC236}">
                <a16:creationId xmlns:a16="http://schemas.microsoft.com/office/drawing/2014/main" id="{CD515511-7EEC-4D40-970C-C1C7828B2A98}"/>
              </a:ext>
            </a:extLst>
          </p:cNvPr>
          <p:cNvGraphicFramePr>
            <a:graphicFrameLocks noGrp="1"/>
          </p:cNvGraphicFramePr>
          <p:nvPr>
            <p:extLst>
              <p:ext uri="{D42A27DB-BD31-4B8C-83A1-F6EECF244321}">
                <p14:modId xmlns:p14="http://schemas.microsoft.com/office/powerpoint/2010/main" val="349807817"/>
              </p:ext>
            </p:extLst>
          </p:nvPr>
        </p:nvGraphicFramePr>
        <p:xfrm>
          <a:off x="8984607" y="1491575"/>
          <a:ext cx="2260568" cy="1796376"/>
        </p:xfrm>
        <a:graphic>
          <a:graphicData uri="http://schemas.openxmlformats.org/drawingml/2006/table">
            <a:tbl>
              <a:tblPr>
                <a:tableStyleId>{BC89EF96-8CEA-46FF-86C4-4CE0E7609802}</a:tableStyleId>
              </a:tblPr>
              <a:tblGrid>
                <a:gridCol w="1255871">
                  <a:extLst>
                    <a:ext uri="{9D8B030D-6E8A-4147-A177-3AD203B41FA5}">
                      <a16:colId xmlns:a16="http://schemas.microsoft.com/office/drawing/2014/main" val="2722886812"/>
                    </a:ext>
                  </a:extLst>
                </a:gridCol>
                <a:gridCol w="1004697">
                  <a:extLst>
                    <a:ext uri="{9D8B030D-6E8A-4147-A177-3AD203B41FA5}">
                      <a16:colId xmlns:a16="http://schemas.microsoft.com/office/drawing/2014/main" val="2612617726"/>
                    </a:ext>
                  </a:extLst>
                </a:gridCol>
              </a:tblGrid>
              <a:tr h="449094">
                <a:tc>
                  <a:txBody>
                    <a:bodyPr/>
                    <a:lstStyle/>
                    <a:p>
                      <a:pPr algn="l" fontAlgn="b"/>
                      <a:r>
                        <a:rPr lang="en-US" sz="2000" u="none" strike="noStrike">
                          <a:effectLst/>
                        </a:rPr>
                        <a:t>Has wheel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93717974"/>
                  </a:ext>
                </a:extLst>
              </a:tr>
              <a:tr h="449094">
                <a:tc>
                  <a:txBody>
                    <a:bodyPr/>
                    <a:lstStyle/>
                    <a:p>
                      <a:pPr algn="l" fontAlgn="b"/>
                      <a:r>
                        <a:rPr lang="en-US" sz="2000" u="none" strike="noStrike">
                          <a:effectLst/>
                        </a:rPr>
                        <a:t>Weight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3000 lbs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56544736"/>
                  </a:ext>
                </a:extLst>
              </a:tr>
              <a:tr h="449094">
                <a:tc>
                  <a:txBody>
                    <a:bodyPr/>
                    <a:lstStyle/>
                    <a:p>
                      <a:pPr algn="l" fontAlgn="b"/>
                      <a:r>
                        <a:rPr lang="en-US" sz="2000" u="none" strike="noStrike">
                          <a:effectLst/>
                        </a:rPr>
                        <a:t>Has door</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219798"/>
                  </a:ext>
                </a:extLst>
              </a:tr>
              <a:tr h="449094">
                <a:tc>
                  <a:txBody>
                    <a:bodyPr/>
                    <a:lstStyle/>
                    <a:p>
                      <a:pPr algn="l" fontAlgn="b"/>
                      <a:r>
                        <a:rPr lang="en-US" sz="2000" u="none" strike="noStrike">
                          <a:effectLst/>
                        </a:rPr>
                        <a:t>Using gas?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dirty="0">
                          <a:effectLst/>
                        </a:rPr>
                        <a:t>No</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36182002"/>
                  </a:ext>
                </a:extLst>
              </a:tr>
            </a:tbl>
          </a:graphicData>
        </a:graphic>
      </p:graphicFrame>
      <p:pic>
        <p:nvPicPr>
          <p:cNvPr id="11268" name="Picture 4" descr="https://freecontent.manning.com/wp-content/uploads/Elgendy_tCVPp4_01.png">
            <a:extLst>
              <a:ext uri="{FF2B5EF4-FFF2-40B4-BE49-F238E27FC236}">
                <a16:creationId xmlns:a16="http://schemas.microsoft.com/office/drawing/2014/main" id="{09C419F6-C14C-430A-BBD0-E0679A6F00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991" r="73837" b="18441"/>
          <a:stretch/>
        </p:blipFill>
        <p:spPr bwMode="auto">
          <a:xfrm>
            <a:off x="333981" y="4074466"/>
            <a:ext cx="1774740" cy="13132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freecontent.manning.com/wp-content/uploads/Elgendy_tCVPp4_01.png">
            <a:extLst>
              <a:ext uri="{FF2B5EF4-FFF2-40B4-BE49-F238E27FC236}">
                <a16:creationId xmlns:a16="http://schemas.microsoft.com/office/drawing/2014/main" id="{0C1E1E53-D274-48E8-AB4B-374879D23B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991" r="73837" b="18441"/>
          <a:stretch/>
        </p:blipFill>
        <p:spPr bwMode="auto">
          <a:xfrm>
            <a:off x="333981" y="1974716"/>
            <a:ext cx="1774740" cy="13132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0A22A7-33E6-4AF4-90D3-D7E9FC2BC324}"/>
              </a:ext>
            </a:extLst>
          </p:cNvPr>
          <p:cNvSpPr txBox="1"/>
          <p:nvPr/>
        </p:nvSpPr>
        <p:spPr>
          <a:xfrm>
            <a:off x="946825" y="3173377"/>
            <a:ext cx="796945" cy="338554"/>
          </a:xfrm>
          <a:prstGeom prst="rect">
            <a:avLst/>
          </a:prstGeom>
          <a:noFill/>
        </p:spPr>
        <p:txBody>
          <a:bodyPr wrap="square" rtlCol="0">
            <a:spAutoFit/>
          </a:bodyPr>
          <a:lstStyle/>
          <a:p>
            <a:r>
              <a:rPr lang="en-US" sz="1600" b="1" dirty="0"/>
              <a:t>Input</a:t>
            </a:r>
          </a:p>
        </p:txBody>
      </p:sp>
      <p:sp>
        <p:nvSpPr>
          <p:cNvPr id="9" name="TextBox 8">
            <a:extLst>
              <a:ext uri="{FF2B5EF4-FFF2-40B4-BE49-F238E27FC236}">
                <a16:creationId xmlns:a16="http://schemas.microsoft.com/office/drawing/2014/main" id="{E041EC43-67AB-4254-91E4-E3A88099594C}"/>
              </a:ext>
            </a:extLst>
          </p:cNvPr>
          <p:cNvSpPr txBox="1"/>
          <p:nvPr/>
        </p:nvSpPr>
        <p:spPr>
          <a:xfrm>
            <a:off x="946824" y="5240504"/>
            <a:ext cx="796945" cy="338554"/>
          </a:xfrm>
          <a:prstGeom prst="rect">
            <a:avLst/>
          </a:prstGeom>
          <a:noFill/>
        </p:spPr>
        <p:txBody>
          <a:bodyPr wrap="square" rtlCol="0">
            <a:spAutoFit/>
          </a:bodyPr>
          <a:lstStyle/>
          <a:p>
            <a:r>
              <a:rPr lang="en-US" sz="1600" b="1" dirty="0"/>
              <a:t>Input</a:t>
            </a:r>
          </a:p>
        </p:txBody>
      </p:sp>
      <p:sp>
        <p:nvSpPr>
          <p:cNvPr id="6" name="Rectangle 5">
            <a:extLst>
              <a:ext uri="{FF2B5EF4-FFF2-40B4-BE49-F238E27FC236}">
                <a16:creationId xmlns:a16="http://schemas.microsoft.com/office/drawing/2014/main" id="{39DCAF85-EC27-4229-A074-303010F33975}"/>
              </a:ext>
            </a:extLst>
          </p:cNvPr>
          <p:cNvSpPr/>
          <p:nvPr/>
        </p:nvSpPr>
        <p:spPr>
          <a:xfrm>
            <a:off x="6682902" y="2237362"/>
            <a:ext cx="1215958" cy="865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Bike</a:t>
            </a:r>
          </a:p>
          <a:p>
            <a:pPr algn="ctr"/>
            <a:r>
              <a:rPr lang="en-US" dirty="0"/>
              <a:t>Not Bike</a:t>
            </a:r>
          </a:p>
        </p:txBody>
      </p:sp>
      <p:sp>
        <p:nvSpPr>
          <p:cNvPr id="11" name="TextBox 10">
            <a:extLst>
              <a:ext uri="{FF2B5EF4-FFF2-40B4-BE49-F238E27FC236}">
                <a16:creationId xmlns:a16="http://schemas.microsoft.com/office/drawing/2014/main" id="{3DF2366C-2DC9-46FF-A4BB-549E3346ED09}"/>
              </a:ext>
            </a:extLst>
          </p:cNvPr>
          <p:cNvSpPr txBox="1"/>
          <p:nvPr/>
        </p:nvSpPr>
        <p:spPr>
          <a:xfrm>
            <a:off x="6971704" y="3090446"/>
            <a:ext cx="796945" cy="338554"/>
          </a:xfrm>
          <a:prstGeom prst="rect">
            <a:avLst/>
          </a:prstGeom>
          <a:noFill/>
        </p:spPr>
        <p:txBody>
          <a:bodyPr wrap="square" rtlCol="0">
            <a:spAutoFit/>
          </a:bodyPr>
          <a:lstStyle/>
          <a:p>
            <a:r>
              <a:rPr lang="en-US" sz="1600" b="1" dirty="0"/>
              <a:t>Output</a:t>
            </a:r>
          </a:p>
        </p:txBody>
      </p:sp>
      <p:sp>
        <p:nvSpPr>
          <p:cNvPr id="12" name="TextBox 11">
            <a:extLst>
              <a:ext uri="{FF2B5EF4-FFF2-40B4-BE49-F238E27FC236}">
                <a16:creationId xmlns:a16="http://schemas.microsoft.com/office/drawing/2014/main" id="{5E05B3BE-C7B7-4C96-B30B-B20D25AF5C4B}"/>
              </a:ext>
            </a:extLst>
          </p:cNvPr>
          <p:cNvSpPr txBox="1"/>
          <p:nvPr/>
        </p:nvSpPr>
        <p:spPr>
          <a:xfrm>
            <a:off x="6971703" y="5157573"/>
            <a:ext cx="796945" cy="338554"/>
          </a:xfrm>
          <a:prstGeom prst="rect">
            <a:avLst/>
          </a:prstGeom>
          <a:noFill/>
        </p:spPr>
        <p:txBody>
          <a:bodyPr wrap="square" rtlCol="0">
            <a:spAutoFit/>
          </a:bodyPr>
          <a:lstStyle/>
          <a:p>
            <a:r>
              <a:rPr lang="en-US" sz="1600" b="1" dirty="0"/>
              <a:t>Output</a:t>
            </a:r>
          </a:p>
        </p:txBody>
      </p:sp>
      <p:sp>
        <p:nvSpPr>
          <p:cNvPr id="13" name="Rectangle 12">
            <a:extLst>
              <a:ext uri="{FF2B5EF4-FFF2-40B4-BE49-F238E27FC236}">
                <a16:creationId xmlns:a16="http://schemas.microsoft.com/office/drawing/2014/main" id="{9BB9D6EB-26FF-46F2-BDE4-D72A7C9024F3}"/>
              </a:ext>
            </a:extLst>
          </p:cNvPr>
          <p:cNvSpPr/>
          <p:nvPr/>
        </p:nvSpPr>
        <p:spPr>
          <a:xfrm>
            <a:off x="6682902" y="4282084"/>
            <a:ext cx="1215958" cy="865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Bike</a:t>
            </a:r>
          </a:p>
          <a:p>
            <a:pPr algn="ctr"/>
            <a:r>
              <a:rPr lang="en-US" dirty="0"/>
              <a:t>Not Bike</a:t>
            </a:r>
          </a:p>
        </p:txBody>
      </p:sp>
      <p:pic>
        <p:nvPicPr>
          <p:cNvPr id="14" name="Picture 4" descr="https://freecontent.manning.com/wp-content/uploads/Elgendy_tCVPp4_01.png">
            <a:extLst>
              <a:ext uri="{FF2B5EF4-FFF2-40B4-BE49-F238E27FC236}">
                <a16:creationId xmlns:a16="http://schemas.microsoft.com/office/drawing/2014/main" id="{E9852A34-3191-44DC-AA86-97099FE39D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001" t="76" r="-1534" b="448"/>
          <a:stretch/>
        </p:blipFill>
        <p:spPr bwMode="auto">
          <a:xfrm>
            <a:off x="7814553" y="3511931"/>
            <a:ext cx="4377447" cy="219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11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828331-2C58-4D16-86ED-597012A8FD9B}"/>
              </a:ext>
            </a:extLst>
          </p:cNvPr>
          <p:cNvSpPr txBox="1"/>
          <p:nvPr/>
        </p:nvSpPr>
        <p:spPr>
          <a:xfrm>
            <a:off x="194555" y="264871"/>
            <a:ext cx="9349392" cy="923330"/>
          </a:xfrm>
          <a:prstGeom prst="rect">
            <a:avLst/>
          </a:prstGeom>
          <a:noFill/>
        </p:spPr>
        <p:txBody>
          <a:bodyPr wrap="square" rtlCol="0">
            <a:spAutoFit/>
          </a:bodyPr>
          <a:lstStyle/>
          <a:p>
            <a:r>
              <a:rPr lang="en-US" sz="5400" dirty="0"/>
              <a:t>Introduction</a:t>
            </a:r>
          </a:p>
        </p:txBody>
      </p:sp>
      <p:pic>
        <p:nvPicPr>
          <p:cNvPr id="9218" name="Picture 2" descr="https://www.sumologic.com/wp-content/uploads/performances_vs_data.png">
            <a:extLst>
              <a:ext uri="{FF2B5EF4-FFF2-40B4-BE49-F238E27FC236}">
                <a16:creationId xmlns:a16="http://schemas.microsoft.com/office/drawing/2014/main" id="{4ECD2813-5148-49F5-A65B-20DB6240E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420" y="2377050"/>
            <a:ext cx="8144778" cy="4072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105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machinelearningcoban.com/assets/35_deeplearning/nn_timeline.jpg">
            <a:extLst>
              <a:ext uri="{FF2B5EF4-FFF2-40B4-BE49-F238E27FC236}">
                <a16:creationId xmlns:a16="http://schemas.microsoft.com/office/drawing/2014/main" id="{FFEF3E49-F0ED-4CFA-BE9E-1CAA570465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558" y="944130"/>
            <a:ext cx="11802892" cy="55445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A5CB3B-5FF6-447C-97AE-080EC38E2500}"/>
              </a:ext>
            </a:extLst>
          </p:cNvPr>
          <p:cNvSpPr/>
          <p:nvPr/>
        </p:nvSpPr>
        <p:spPr>
          <a:xfrm>
            <a:off x="2238103" y="6488668"/>
            <a:ext cx="8434251" cy="338554"/>
          </a:xfrm>
          <a:prstGeom prst="rect">
            <a:avLst/>
          </a:prstGeom>
        </p:spPr>
        <p:txBody>
          <a:bodyPr wrap="square">
            <a:spAutoFit/>
          </a:bodyPr>
          <a:lstStyle/>
          <a:p>
            <a:r>
              <a:rPr lang="en-US" sz="1600" i="1" dirty="0"/>
              <a:t>http://beamandrew.github.io/deeplearning/2017/02/23/deep_learning_101_part1.html</a:t>
            </a:r>
          </a:p>
        </p:txBody>
      </p:sp>
      <p:sp>
        <p:nvSpPr>
          <p:cNvPr id="5" name="TextBox 4">
            <a:extLst>
              <a:ext uri="{FF2B5EF4-FFF2-40B4-BE49-F238E27FC236}">
                <a16:creationId xmlns:a16="http://schemas.microsoft.com/office/drawing/2014/main" id="{03CD6598-4E0B-4D38-A6C0-9ABD9883E5C6}"/>
              </a:ext>
            </a:extLst>
          </p:cNvPr>
          <p:cNvSpPr txBox="1"/>
          <p:nvPr/>
        </p:nvSpPr>
        <p:spPr>
          <a:xfrm>
            <a:off x="194554" y="264871"/>
            <a:ext cx="8891079" cy="923330"/>
          </a:xfrm>
          <a:prstGeom prst="rect">
            <a:avLst/>
          </a:prstGeom>
          <a:noFill/>
        </p:spPr>
        <p:txBody>
          <a:bodyPr wrap="square" rtlCol="0">
            <a:spAutoFit/>
          </a:bodyPr>
          <a:lstStyle/>
          <a:p>
            <a:r>
              <a:rPr lang="en-US" sz="5400" dirty="0"/>
              <a:t>History of Deep Learning</a:t>
            </a:r>
          </a:p>
        </p:txBody>
      </p:sp>
    </p:spTree>
    <p:extLst>
      <p:ext uri="{BB962C8B-B14F-4D97-AF65-F5344CB8AC3E}">
        <p14:creationId xmlns:p14="http://schemas.microsoft.com/office/powerpoint/2010/main" val="1224666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87458"/>
            <a:ext cx="5842861" cy="523220"/>
          </a:xfrm>
          <a:prstGeom prst="rect">
            <a:avLst/>
          </a:prstGeom>
          <a:noFill/>
        </p:spPr>
        <p:txBody>
          <a:bodyPr wrap="square" rtlCol="0">
            <a:spAutoFit/>
          </a:bodyPr>
          <a:lstStyle/>
          <a:p>
            <a:r>
              <a:rPr lang="en-US" sz="2800" b="1" dirty="0"/>
              <a:t>1957-1958: PERCEPTRON</a:t>
            </a:r>
          </a:p>
        </p:txBody>
      </p:sp>
      <p:sp>
        <p:nvSpPr>
          <p:cNvPr id="5" name="TextBox 4"/>
          <p:cNvSpPr txBox="1"/>
          <p:nvPr/>
        </p:nvSpPr>
        <p:spPr>
          <a:xfrm>
            <a:off x="247973" y="1422047"/>
            <a:ext cx="6396465" cy="2308324"/>
          </a:xfrm>
          <a:prstGeom prst="rect">
            <a:avLst/>
          </a:prstGeom>
          <a:noFill/>
        </p:spPr>
        <p:txBody>
          <a:bodyPr wrap="square" rtlCol="0">
            <a:spAutoFit/>
          </a:bodyPr>
          <a:lstStyle/>
          <a:p>
            <a:pPr marL="285750" indent="-285750">
              <a:buFontTx/>
              <a:buChar char="-"/>
            </a:pPr>
            <a:r>
              <a:rPr lang="en-US" sz="2400" dirty="0"/>
              <a:t>Perceptron is one of the very first base of DL.</a:t>
            </a:r>
          </a:p>
          <a:p>
            <a:pPr marL="285750" indent="-285750">
              <a:buFontTx/>
              <a:buChar char="-"/>
            </a:pPr>
            <a:r>
              <a:rPr lang="en-US" sz="2400" dirty="0"/>
              <a:t>It was developed by Rosenblatt in 1957 (funded by US Naval Research)</a:t>
            </a:r>
          </a:p>
          <a:p>
            <a:pPr marL="285750" indent="-285750">
              <a:buFontTx/>
              <a:buChar char="-"/>
            </a:pPr>
            <a:r>
              <a:rPr lang="en-US" sz="2400" dirty="0"/>
              <a:t>It is a supervised learning model and applicable if the 2 datasets are linearly separable</a:t>
            </a:r>
          </a:p>
          <a:p>
            <a:endParaRPr lang="en-US" sz="2400" dirty="0"/>
          </a:p>
        </p:txBody>
      </p:sp>
      <p:pic>
        <p:nvPicPr>
          <p:cNvPr id="3076" name="Picture 4" descr="Organization of a perceptron. Source: Rosenblatt 1958.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6289" y="54437"/>
            <a:ext cx="4599955" cy="20612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826644" y="2092044"/>
            <a:ext cx="5021451" cy="369332"/>
          </a:xfrm>
          <a:prstGeom prst="rect">
            <a:avLst/>
          </a:prstGeom>
          <a:noFill/>
        </p:spPr>
        <p:txBody>
          <a:bodyPr wrap="square" rtlCol="0">
            <a:spAutoFit/>
          </a:bodyPr>
          <a:lstStyle/>
          <a:p>
            <a:r>
              <a:rPr lang="en-US" dirty="0">
                <a:solidFill>
                  <a:srgbClr val="00B0F0"/>
                </a:solidFill>
              </a:rPr>
              <a:t>Organization of Perceptron (Rosenblatt, 1958)</a:t>
            </a:r>
          </a:p>
        </p:txBody>
      </p:sp>
      <p:sp>
        <p:nvSpPr>
          <p:cNvPr id="7" name="Oval Callout 6"/>
          <p:cNvSpPr/>
          <p:nvPr/>
        </p:nvSpPr>
        <p:spPr>
          <a:xfrm>
            <a:off x="6631106" y="2574035"/>
            <a:ext cx="6046507" cy="1816231"/>
          </a:xfrm>
          <a:prstGeom prst="wedgeEllipseCallout">
            <a:avLst>
              <a:gd name="adj1" fmla="val 1467"/>
              <a:gd name="adj2" fmla="val 8127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0000"/>
                </a:solidFill>
              </a:rPr>
              <a:t>1958: [The perceptron is] the embryo of an electronic computer that [the Navy] expects will be able to walk, talk, see, write, reproduce itself and be conscious of its existence. (New York Times)</a:t>
            </a:r>
            <a:endParaRPr lang="en-US" dirty="0">
              <a:solidFill>
                <a:srgbClr val="FF0000"/>
              </a:solidFill>
            </a:endParaRPr>
          </a:p>
        </p:txBody>
      </p:sp>
      <p:pic>
        <p:nvPicPr>
          <p:cNvPr id="8" name="Picture 2" descr="https://machinelearningcoban.com/assets/35_deeplearning/nn_timeline.jpg">
            <a:extLst>
              <a:ext uri="{FF2B5EF4-FFF2-40B4-BE49-F238E27FC236}">
                <a16:creationId xmlns:a16="http://schemas.microsoft.com/office/drawing/2014/main" id="{C0EE17B1-D06C-4071-9E9C-D3EDA4534E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295" t="55934" r="76730" b="25628"/>
          <a:stretch/>
        </p:blipFill>
        <p:spPr bwMode="auto">
          <a:xfrm>
            <a:off x="9082992" y="5010394"/>
            <a:ext cx="1326547" cy="1647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400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87458"/>
            <a:ext cx="5842861" cy="523220"/>
          </a:xfrm>
          <a:prstGeom prst="rect">
            <a:avLst/>
          </a:prstGeom>
          <a:noFill/>
        </p:spPr>
        <p:txBody>
          <a:bodyPr wrap="square" rtlCol="0">
            <a:spAutoFit/>
          </a:bodyPr>
          <a:lstStyle/>
          <a:p>
            <a:r>
              <a:rPr lang="en-US" sz="2800" b="1" dirty="0"/>
              <a:t>1969: The First AI WINTER</a:t>
            </a:r>
          </a:p>
        </p:txBody>
      </p:sp>
      <p:sp>
        <p:nvSpPr>
          <p:cNvPr id="5" name="TextBox 4"/>
          <p:cNvSpPr txBox="1"/>
          <p:nvPr/>
        </p:nvSpPr>
        <p:spPr>
          <a:xfrm>
            <a:off x="0" y="3072348"/>
            <a:ext cx="8198603" cy="3785652"/>
          </a:xfrm>
          <a:prstGeom prst="rect">
            <a:avLst/>
          </a:prstGeom>
          <a:noFill/>
        </p:spPr>
        <p:txBody>
          <a:bodyPr wrap="square" rtlCol="0">
            <a:spAutoFit/>
          </a:bodyPr>
          <a:lstStyle/>
          <a:p>
            <a:pPr marL="285750" indent="-285750">
              <a:buFontTx/>
              <a:buChar char="-"/>
            </a:pPr>
            <a:r>
              <a:rPr lang="en-US" sz="2400" dirty="0"/>
              <a:t>Perceptron gains a decade of attention until Marvin Minsky – often thought of as one of the father of AI, sensed something </a:t>
            </a:r>
            <a:r>
              <a:rPr lang="en-US" sz="2400" b="1" dirty="0">
                <a:solidFill>
                  <a:srgbClr val="0000FF"/>
                </a:solidFill>
              </a:rPr>
              <a:t>off:</a:t>
            </a:r>
          </a:p>
          <a:p>
            <a:pPr marL="285750" indent="-285750">
              <a:buFontTx/>
              <a:buChar char="-"/>
            </a:pPr>
            <a:r>
              <a:rPr lang="en-US" sz="2400" dirty="0"/>
              <a:t>In a book named “Perceptron”, Minsky and Seymour </a:t>
            </a:r>
            <a:r>
              <a:rPr lang="en-US" sz="2400" dirty="0" err="1"/>
              <a:t>Papert</a:t>
            </a:r>
            <a:r>
              <a:rPr lang="en-US" sz="2400" dirty="0"/>
              <a:t> proved that 	perceptron was </a:t>
            </a:r>
            <a:r>
              <a:rPr lang="en-US" sz="2400" dirty="0">
                <a:solidFill>
                  <a:srgbClr val="FF0000"/>
                </a:solidFill>
              </a:rPr>
              <a:t>incapable of learning the simple exclusive-or (XOR) function</a:t>
            </a:r>
            <a:r>
              <a:rPr lang="en-US" sz="2400" dirty="0"/>
              <a:t>	</a:t>
            </a:r>
            <a:r>
              <a:rPr lang="en-US" sz="2400" i="1" dirty="0"/>
              <a:t>(Now it is obvious that Perceptron is a linear model while XOR is non-linear)</a:t>
            </a:r>
          </a:p>
          <a:p>
            <a:pPr marL="285750" indent="-285750">
              <a:buFontTx/>
              <a:buChar char="-"/>
            </a:pPr>
            <a:r>
              <a:rPr lang="en-US" sz="2400" dirty="0"/>
              <a:t>This finding shocked the AI community and </a:t>
            </a:r>
            <a:r>
              <a:rPr lang="en-US" sz="2400" dirty="0">
                <a:solidFill>
                  <a:srgbClr val="0000FF"/>
                </a:solidFill>
              </a:rPr>
              <a:t>Perceptron was interrupted for 20 years</a:t>
            </a:r>
            <a:r>
              <a:rPr lang="en-US" sz="2400" dirty="0"/>
              <a:t>, all research related Perceptron was </a:t>
            </a:r>
            <a:r>
              <a:rPr lang="en-US" sz="2400" dirty="0">
                <a:solidFill>
                  <a:srgbClr val="0000FF"/>
                </a:solidFill>
              </a:rPr>
              <a:t>halt.</a:t>
            </a:r>
          </a:p>
        </p:txBody>
      </p:sp>
      <p:sp>
        <p:nvSpPr>
          <p:cNvPr id="3" name="Cloud Callout 2"/>
          <p:cNvSpPr/>
          <p:nvPr/>
        </p:nvSpPr>
        <p:spPr>
          <a:xfrm>
            <a:off x="5172074" y="-33046"/>
            <a:ext cx="8924925" cy="3371850"/>
          </a:xfrm>
          <a:prstGeom prst="cloudCallout">
            <a:avLst>
              <a:gd name="adj1" fmla="val 11611"/>
              <a:gd name="adj2" fmla="val 636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t>However, I started to worry about what such a machine could not do. For example, it could tell ‘E’s from ‘F’s, and ‘5’s from ‘6’s—things like that. But when there were disturbing stimuli near these figures that weren’t correlated with them the recognition was destroyed.</a:t>
            </a:r>
            <a:endParaRPr lang="en-US" sz="2400" dirty="0"/>
          </a:p>
        </p:txBody>
      </p:sp>
      <p:pic>
        <p:nvPicPr>
          <p:cNvPr id="6" name="Picture 2" descr="https://machinelearningcoban.com/assets/35_deeplearning/nn_timeline.jpg">
            <a:extLst>
              <a:ext uri="{FF2B5EF4-FFF2-40B4-BE49-F238E27FC236}">
                <a16:creationId xmlns:a16="http://schemas.microsoft.com/office/drawing/2014/main" id="{828ACB08-34EA-4E3E-9127-95DC2268CD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30" t="56149" r="57425" b="25131"/>
          <a:stretch/>
        </p:blipFill>
        <p:spPr bwMode="auto">
          <a:xfrm>
            <a:off x="9165431" y="3847745"/>
            <a:ext cx="2259806" cy="2501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256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87458"/>
            <a:ext cx="6586538" cy="523220"/>
          </a:xfrm>
          <a:prstGeom prst="rect">
            <a:avLst/>
          </a:prstGeom>
          <a:noFill/>
        </p:spPr>
        <p:txBody>
          <a:bodyPr wrap="square" rtlCol="0">
            <a:spAutoFit/>
          </a:bodyPr>
          <a:lstStyle/>
          <a:p>
            <a:r>
              <a:rPr lang="en-US" sz="2800" b="1" dirty="0"/>
              <a:t>1986: The BACKPROPAGANDISTS emerge</a:t>
            </a:r>
          </a:p>
        </p:txBody>
      </p:sp>
      <p:sp>
        <p:nvSpPr>
          <p:cNvPr id="5" name="TextBox 4"/>
          <p:cNvSpPr txBox="1"/>
          <p:nvPr/>
        </p:nvSpPr>
        <p:spPr>
          <a:xfrm>
            <a:off x="171450" y="1136392"/>
            <a:ext cx="8198603" cy="4154984"/>
          </a:xfrm>
          <a:prstGeom prst="rect">
            <a:avLst/>
          </a:prstGeom>
          <a:noFill/>
        </p:spPr>
        <p:txBody>
          <a:bodyPr wrap="square" rtlCol="0">
            <a:spAutoFit/>
          </a:bodyPr>
          <a:lstStyle/>
          <a:p>
            <a:pPr marL="285750" indent="-285750">
              <a:buFontTx/>
              <a:buChar char="-"/>
            </a:pPr>
            <a:r>
              <a:rPr lang="en-US" sz="2400" dirty="0"/>
              <a:t>Geoffrey Hinton (PhD in Neural Science) published in Nature: “Learning representations by back-propagating errors”.</a:t>
            </a:r>
          </a:p>
          <a:p>
            <a:pPr marL="285750" indent="-285750">
              <a:buFontTx/>
              <a:buChar char="-"/>
            </a:pPr>
            <a:r>
              <a:rPr lang="en-US" sz="2400" dirty="0"/>
              <a:t>The authors showed that NN with many hidden layers (Multi-Layer Perceptron - MLP) could be effectively trained by a relatively simple procedure called “Backpropagation”.</a:t>
            </a:r>
          </a:p>
          <a:p>
            <a:pPr marL="285750" indent="-285750">
              <a:buFontTx/>
              <a:buChar char="-"/>
            </a:pPr>
            <a:r>
              <a:rPr lang="en-US" sz="2400" dirty="0"/>
              <a:t>This allows NN to overcome the Perceptron’s weakness with the ability to learn nonlinear function (with nonlinear activation function like sigmoid, </a:t>
            </a:r>
            <a:r>
              <a:rPr lang="en-US" sz="2400" dirty="0" err="1"/>
              <a:t>ReLU</a:t>
            </a:r>
            <a:r>
              <a:rPr lang="en-US" sz="2400" dirty="0"/>
              <a:t>)</a:t>
            </a:r>
          </a:p>
          <a:p>
            <a:pPr marL="285750" indent="-285750">
              <a:buFontTx/>
              <a:buChar char="-"/>
            </a:pPr>
            <a:r>
              <a:rPr lang="en-US" sz="2400" dirty="0"/>
              <a:t>NN has ability as “universal approximation theorem” and it </a:t>
            </a:r>
            <a:r>
              <a:rPr lang="en-US" sz="2400" u="sng" dirty="0"/>
              <a:t>gets back to the race</a:t>
            </a:r>
          </a:p>
          <a:p>
            <a:pPr marL="285750" indent="-285750">
              <a:buFontTx/>
              <a:buChar char="-"/>
            </a:pPr>
            <a:endParaRPr lang="en-US" sz="2400" dirty="0"/>
          </a:p>
        </p:txBody>
      </p:sp>
      <p:pic>
        <p:nvPicPr>
          <p:cNvPr id="4" name="Picture 3">
            <a:extLst>
              <a:ext uri="{FF2B5EF4-FFF2-40B4-BE49-F238E27FC236}">
                <a16:creationId xmlns:a16="http://schemas.microsoft.com/office/drawing/2014/main" id="{8B1B9DD1-7A67-4A57-8958-0267C006DFCD}"/>
              </a:ext>
            </a:extLst>
          </p:cNvPr>
          <p:cNvPicPr>
            <a:picLocks noChangeAspect="1"/>
          </p:cNvPicPr>
          <p:nvPr/>
        </p:nvPicPr>
        <p:blipFill>
          <a:blip r:embed="rId3"/>
          <a:stretch>
            <a:fillRect/>
          </a:stretch>
        </p:blipFill>
        <p:spPr>
          <a:xfrm>
            <a:off x="8081963" y="80234"/>
            <a:ext cx="3938587" cy="2112315"/>
          </a:xfrm>
          <a:prstGeom prst="rect">
            <a:avLst/>
          </a:prstGeom>
        </p:spPr>
      </p:pic>
      <p:pic>
        <p:nvPicPr>
          <p:cNvPr id="8" name="Picture 2" descr="https://machinelearningcoban.com/assets/35_deeplearning/nn_timeline.jpg">
            <a:extLst>
              <a:ext uri="{FF2B5EF4-FFF2-40B4-BE49-F238E27FC236}">
                <a16:creationId xmlns:a16="http://schemas.microsoft.com/office/drawing/2014/main" id="{29F53FB7-BEF8-453D-9CE2-6F9C674DAF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230" t="56555" r="31263" b="2647"/>
          <a:stretch/>
        </p:blipFill>
        <p:spPr bwMode="auto">
          <a:xfrm>
            <a:off x="8693942" y="2327500"/>
            <a:ext cx="2970440" cy="3251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997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87458"/>
            <a:ext cx="6586538" cy="523220"/>
          </a:xfrm>
          <a:prstGeom prst="rect">
            <a:avLst/>
          </a:prstGeom>
          <a:noFill/>
        </p:spPr>
        <p:txBody>
          <a:bodyPr wrap="square" rtlCol="0">
            <a:spAutoFit/>
          </a:bodyPr>
          <a:lstStyle/>
          <a:p>
            <a:r>
              <a:rPr lang="en-US" sz="2800" b="1" dirty="0"/>
              <a:t>1986: CNN - </a:t>
            </a:r>
            <a:r>
              <a:rPr lang="en-US" sz="2800" b="1" dirty="0" err="1"/>
              <a:t>LeNet</a:t>
            </a:r>
            <a:endParaRPr lang="en-US" sz="2800" b="1" dirty="0"/>
          </a:p>
        </p:txBody>
      </p:sp>
      <p:sp>
        <p:nvSpPr>
          <p:cNvPr id="5" name="TextBox 4"/>
          <p:cNvSpPr txBox="1"/>
          <p:nvPr/>
        </p:nvSpPr>
        <p:spPr>
          <a:xfrm>
            <a:off x="171450" y="1136392"/>
            <a:ext cx="8198603" cy="3416320"/>
          </a:xfrm>
          <a:prstGeom prst="rect">
            <a:avLst/>
          </a:prstGeom>
          <a:noFill/>
        </p:spPr>
        <p:txBody>
          <a:bodyPr wrap="square" rtlCol="0">
            <a:spAutoFit/>
          </a:bodyPr>
          <a:lstStyle/>
          <a:p>
            <a:pPr marL="285750" indent="-285750">
              <a:buFontTx/>
              <a:buChar char="-"/>
            </a:pPr>
            <a:r>
              <a:rPr lang="en-US" sz="2400" dirty="0"/>
              <a:t>Backpropagation leads to some early success (notably Convolution Neural Network: CNN)</a:t>
            </a:r>
          </a:p>
          <a:p>
            <a:pPr marL="285750" indent="-285750">
              <a:buFontTx/>
              <a:buChar char="-"/>
            </a:pPr>
            <a:r>
              <a:rPr lang="en-US" sz="2400" dirty="0"/>
              <a:t>CNN was spearheaded by Yann </a:t>
            </a:r>
            <a:r>
              <a:rPr lang="en-US" sz="2400" dirty="0" err="1"/>
              <a:t>LeCun</a:t>
            </a:r>
            <a:r>
              <a:rPr lang="en-US" sz="2400" dirty="0"/>
              <a:t> at ATT Bell Labs to recognize handwritten digits. </a:t>
            </a:r>
          </a:p>
          <a:p>
            <a:pPr marL="285750" indent="-285750">
              <a:buFontTx/>
              <a:buChar char="-"/>
            </a:pPr>
            <a:r>
              <a:rPr lang="en-US" sz="2400" dirty="0"/>
              <a:t>This model has been used widely in US Banks and Post Office to read handwritten check	and postal code</a:t>
            </a:r>
          </a:p>
          <a:p>
            <a:pPr marL="285750" indent="-285750">
              <a:buFontTx/>
              <a:buChar char="-"/>
            </a:pPr>
            <a:r>
              <a:rPr lang="en-US" sz="2400" dirty="0" err="1"/>
              <a:t>LeNet</a:t>
            </a:r>
            <a:r>
              <a:rPr lang="en-US" sz="2400" dirty="0"/>
              <a:t> was the best algorithm at that time. It is better than regular MLP (with fully connected layers) with the ability to filter in 2D</a:t>
            </a:r>
          </a:p>
        </p:txBody>
      </p:sp>
      <p:pic>
        <p:nvPicPr>
          <p:cNvPr id="1026" name="Picture 2" descr="https://cf2.ppt-online.org/files2/slide/m/MqNwvc6aRTdsno7kfxgupY59Jy8QEi0Br2UDAt4WeO/slide-1.jpg">
            <a:extLst>
              <a:ext uri="{FF2B5EF4-FFF2-40B4-BE49-F238E27FC236}">
                <a16:creationId xmlns:a16="http://schemas.microsoft.com/office/drawing/2014/main" id="{79772D46-9C9C-408F-A22D-4F948E3C54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91" t="5444" r="35742" b="46342"/>
          <a:stretch/>
        </p:blipFill>
        <p:spPr bwMode="auto">
          <a:xfrm>
            <a:off x="6513022" y="4183380"/>
            <a:ext cx="5433710" cy="250317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Convolutional Network Demo from 1993 - YouTube">
            <a:extLst>
              <a:ext uri="{FF2B5EF4-FFF2-40B4-BE49-F238E27FC236}">
                <a16:creationId xmlns:a16="http://schemas.microsoft.com/office/drawing/2014/main" id="{96A82FDE-486C-44EC-9D42-198F017350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8460" y="910678"/>
            <a:ext cx="3039992" cy="227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374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87458"/>
            <a:ext cx="7522369" cy="523220"/>
          </a:xfrm>
          <a:prstGeom prst="rect">
            <a:avLst/>
          </a:prstGeom>
          <a:noFill/>
        </p:spPr>
        <p:txBody>
          <a:bodyPr wrap="square" rtlCol="0">
            <a:spAutoFit/>
          </a:bodyPr>
          <a:lstStyle/>
          <a:p>
            <a:r>
              <a:rPr lang="en-US" sz="2800" b="1" dirty="0"/>
              <a:t>1990-2000: The 2nd AI Winter (Deep Freeze)</a:t>
            </a:r>
          </a:p>
        </p:txBody>
      </p:sp>
      <p:sp>
        <p:nvSpPr>
          <p:cNvPr id="5" name="TextBox 4"/>
          <p:cNvSpPr txBox="1"/>
          <p:nvPr/>
        </p:nvSpPr>
        <p:spPr>
          <a:xfrm>
            <a:off x="171450" y="1136392"/>
            <a:ext cx="7736681" cy="6001643"/>
          </a:xfrm>
          <a:prstGeom prst="rect">
            <a:avLst/>
          </a:prstGeom>
          <a:noFill/>
        </p:spPr>
        <p:txBody>
          <a:bodyPr wrap="square" rtlCol="0">
            <a:spAutoFit/>
          </a:bodyPr>
          <a:lstStyle/>
          <a:p>
            <a:r>
              <a:rPr lang="en-US" sz="2400" dirty="0"/>
              <a:t>Several disadvantage of CNN and MLP:</a:t>
            </a:r>
          </a:p>
          <a:p>
            <a:pPr marL="342900" indent="-342900">
              <a:buFontTx/>
              <a:buChar char="-"/>
            </a:pPr>
            <a:r>
              <a:rPr lang="en-US" sz="2400" dirty="0"/>
              <a:t>Limited in 2D data (images) for training (digital camera was not popular since then)</a:t>
            </a:r>
          </a:p>
          <a:p>
            <a:pPr marL="342900" indent="-342900">
              <a:buFontTx/>
              <a:buChar char="-"/>
            </a:pPr>
            <a:r>
              <a:rPr lang="en-US" sz="2400" dirty="0"/>
              <a:t>The ability of computation machine still limited</a:t>
            </a:r>
          </a:p>
          <a:p>
            <a:pPr marL="342900" indent="-342900">
              <a:buFontTx/>
              <a:buChar char="-"/>
            </a:pPr>
            <a:r>
              <a:rPr lang="en-US" sz="2400" dirty="0"/>
              <a:t>The NN were trained using stochastic gradient descent that made it difficult to optimize with less data and power</a:t>
            </a:r>
          </a:p>
          <a:p>
            <a:pPr marL="342900" indent="-342900">
              <a:buFontTx/>
              <a:buChar char="-"/>
            </a:pPr>
            <a:r>
              <a:rPr lang="en-US" sz="2400" dirty="0"/>
              <a:t>Many hidden layers with activation function led to </a:t>
            </a:r>
            <a:r>
              <a:rPr lang="en-US" sz="2400" b="1" i="1" dirty="0">
                <a:solidFill>
                  <a:srgbClr val="FF0000"/>
                </a:solidFill>
              </a:rPr>
              <a:t>vanishing gradient</a:t>
            </a:r>
          </a:p>
          <a:p>
            <a:pPr marL="342900" indent="-342900">
              <a:buFontTx/>
              <a:buChar char="-"/>
            </a:pPr>
            <a:endParaRPr lang="en-US" sz="2400" dirty="0"/>
          </a:p>
          <a:p>
            <a:r>
              <a:rPr lang="en-US" sz="2400" dirty="0"/>
              <a:t>That leads to the Deep Freeze of NN in this decade.</a:t>
            </a:r>
          </a:p>
          <a:p>
            <a:pPr marL="342900" indent="-342900">
              <a:buFontTx/>
              <a:buChar char="-"/>
            </a:pPr>
            <a:r>
              <a:rPr lang="en-US" sz="2400" dirty="0"/>
              <a:t>Support Vector Machine emerged during this time with kernel technology to find the optimal parameters</a:t>
            </a:r>
          </a:p>
          <a:p>
            <a:pPr marL="342900" indent="-342900">
              <a:buFontTx/>
              <a:buChar char="-"/>
            </a:pPr>
            <a:r>
              <a:rPr lang="en-US" sz="2400" dirty="0"/>
              <a:t>NN went back to storage and researchers started to move to SVM, except few stubborn researcher …</a:t>
            </a:r>
          </a:p>
          <a:p>
            <a:endParaRPr lang="en-US" sz="2400" dirty="0"/>
          </a:p>
          <a:p>
            <a:pPr marL="342900" indent="-342900">
              <a:buFontTx/>
              <a:buChar char="-"/>
            </a:pPr>
            <a:endParaRPr lang="en-US" sz="2400" dirty="0"/>
          </a:p>
        </p:txBody>
      </p:sp>
      <p:pic>
        <p:nvPicPr>
          <p:cNvPr id="7" name="Picture 2" descr="https://machinelearningcoban.com/assets/35_deeplearning/nn_timeline.jpg">
            <a:extLst>
              <a:ext uri="{FF2B5EF4-FFF2-40B4-BE49-F238E27FC236}">
                <a16:creationId xmlns:a16="http://schemas.microsoft.com/office/drawing/2014/main" id="{ECDB7C05-B7C4-483C-818F-4D8AE2C838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774" t="9054" r="18747"/>
          <a:stretch/>
        </p:blipFill>
        <p:spPr bwMode="auto">
          <a:xfrm>
            <a:off x="9922212" y="910678"/>
            <a:ext cx="1507787" cy="5611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272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87458"/>
            <a:ext cx="7522369" cy="523220"/>
          </a:xfrm>
          <a:prstGeom prst="rect">
            <a:avLst/>
          </a:prstGeom>
          <a:noFill/>
        </p:spPr>
        <p:txBody>
          <a:bodyPr wrap="square" rtlCol="0">
            <a:spAutoFit/>
          </a:bodyPr>
          <a:lstStyle/>
          <a:p>
            <a:r>
              <a:rPr lang="en-US" sz="2800" b="1" dirty="0"/>
              <a:t>2006: Deep Learning (Rebranding)</a:t>
            </a:r>
          </a:p>
        </p:txBody>
      </p:sp>
      <p:sp>
        <p:nvSpPr>
          <p:cNvPr id="5" name="TextBox 4"/>
          <p:cNvSpPr txBox="1"/>
          <p:nvPr/>
        </p:nvSpPr>
        <p:spPr>
          <a:xfrm>
            <a:off x="171450" y="1136392"/>
            <a:ext cx="7736681" cy="3416320"/>
          </a:xfrm>
          <a:prstGeom prst="rect">
            <a:avLst/>
          </a:prstGeom>
          <a:noFill/>
        </p:spPr>
        <p:txBody>
          <a:bodyPr wrap="square" rtlCol="0">
            <a:spAutoFit/>
          </a:bodyPr>
          <a:lstStyle/>
          <a:p>
            <a:pPr marL="342900" indent="-342900">
              <a:buFontTx/>
              <a:buChar char="-"/>
            </a:pPr>
            <a:r>
              <a:rPr lang="en-US" sz="2400" dirty="0"/>
              <a:t>Hinton once again declared he knew how brain works</a:t>
            </a:r>
          </a:p>
          <a:p>
            <a:pPr marL="342900" indent="-342900">
              <a:buFontTx/>
              <a:buChar char="-"/>
            </a:pPr>
            <a:r>
              <a:rPr lang="en-US" sz="2400" dirty="0"/>
              <a:t>He introduced: “Unsupervised Pretraining” and “Deep Belief Nets” – DBN</a:t>
            </a:r>
          </a:p>
          <a:p>
            <a:pPr marL="342900" indent="-342900">
              <a:buFontTx/>
              <a:buChar char="-"/>
            </a:pPr>
            <a:r>
              <a:rPr lang="en-US" sz="2400" dirty="0"/>
              <a:t>These technique could partially resolve the “vanishing gradient” problem.</a:t>
            </a:r>
          </a:p>
          <a:p>
            <a:pPr marL="342900" indent="-342900">
              <a:buFontTx/>
              <a:buChar char="-"/>
            </a:pPr>
            <a:r>
              <a:rPr lang="en-US" sz="2400" dirty="0"/>
              <a:t>Using this technique, people could train the NN that were deeper than previous attempt =&gt; </a:t>
            </a:r>
            <a:r>
              <a:rPr lang="en-US" sz="2400" dirty="0">
                <a:solidFill>
                  <a:srgbClr val="FF0000"/>
                </a:solidFill>
              </a:rPr>
              <a:t>rebranding to “Deep Learning”</a:t>
            </a:r>
          </a:p>
          <a:p>
            <a:pPr marL="342900" indent="-342900">
              <a:buFontTx/>
              <a:buChar char="-"/>
            </a:pPr>
            <a:endParaRPr lang="en-US" sz="2400" dirty="0"/>
          </a:p>
        </p:txBody>
      </p:sp>
      <p:pic>
        <p:nvPicPr>
          <p:cNvPr id="6" name="Picture 2" descr="https://machinelearningcoban.com/assets/35_deeplearning/nn_timeline.jpg">
            <a:extLst>
              <a:ext uri="{FF2B5EF4-FFF2-40B4-BE49-F238E27FC236}">
                <a16:creationId xmlns:a16="http://schemas.microsoft.com/office/drawing/2014/main" id="{E740DD5C-89D5-4344-9595-9C9C643D28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919" t="55393" r="9836" b="25628"/>
          <a:stretch/>
        </p:blipFill>
        <p:spPr bwMode="auto">
          <a:xfrm>
            <a:off x="10677526" y="50032"/>
            <a:ext cx="1343024" cy="191735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hy Deep Learning?">
            <a:extLst>
              <a:ext uri="{FF2B5EF4-FFF2-40B4-BE49-F238E27FC236}">
                <a16:creationId xmlns:a16="http://schemas.microsoft.com/office/drawing/2014/main" id="{7D033755-558A-41C4-AF22-D3502710A7E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845"/>
          <a:stretch/>
        </p:blipFill>
        <p:spPr bwMode="auto">
          <a:xfrm>
            <a:off x="8241196" y="4443412"/>
            <a:ext cx="3687279" cy="2221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09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87458"/>
            <a:ext cx="7522369" cy="523220"/>
          </a:xfrm>
          <a:prstGeom prst="rect">
            <a:avLst/>
          </a:prstGeom>
          <a:noFill/>
        </p:spPr>
        <p:txBody>
          <a:bodyPr wrap="square" rtlCol="0">
            <a:spAutoFit/>
          </a:bodyPr>
          <a:lstStyle/>
          <a:p>
            <a:r>
              <a:rPr lang="en-US" sz="2800" b="1" dirty="0"/>
              <a:t>2010: ImageNet</a:t>
            </a:r>
          </a:p>
        </p:txBody>
      </p:sp>
      <p:sp>
        <p:nvSpPr>
          <p:cNvPr id="5" name="TextBox 4"/>
          <p:cNvSpPr txBox="1"/>
          <p:nvPr/>
        </p:nvSpPr>
        <p:spPr>
          <a:xfrm>
            <a:off x="171450" y="1136392"/>
            <a:ext cx="7736681" cy="4524315"/>
          </a:xfrm>
          <a:prstGeom prst="rect">
            <a:avLst/>
          </a:prstGeom>
          <a:noFill/>
        </p:spPr>
        <p:txBody>
          <a:bodyPr wrap="square" rtlCol="0">
            <a:spAutoFit/>
          </a:bodyPr>
          <a:lstStyle/>
          <a:p>
            <a:pPr marL="342900" indent="-342900">
              <a:buFontTx/>
              <a:buChar char="-"/>
            </a:pPr>
            <a:r>
              <a:rPr lang="en-US" sz="2400" dirty="0" err="1"/>
              <a:t>Feifei</a:t>
            </a:r>
            <a:r>
              <a:rPr lang="en-US" sz="2400" dirty="0"/>
              <a:t> Li (a Stanford CS professor) and her group created the dataset named “ImageNet”</a:t>
            </a:r>
          </a:p>
          <a:p>
            <a:pPr marL="342900" indent="-342900">
              <a:buFontTx/>
              <a:buChar char="-"/>
            </a:pPr>
            <a:r>
              <a:rPr lang="en-US" sz="2400" dirty="0"/>
              <a:t>The “ImageNet” has millions of images with thousand of assigned labels</a:t>
            </a:r>
          </a:p>
          <a:p>
            <a:pPr marL="342900" indent="-342900">
              <a:buFontTx/>
              <a:buChar char="-"/>
            </a:pPr>
            <a:r>
              <a:rPr lang="en-US" sz="2400" dirty="0"/>
              <a:t>The project was supported by the booming of internet, digital cameras.</a:t>
            </a:r>
          </a:p>
          <a:p>
            <a:pPr marL="342900" indent="-342900">
              <a:buFontTx/>
              <a:buChar char="-"/>
            </a:pPr>
            <a:r>
              <a:rPr lang="en-US" sz="2400" dirty="0"/>
              <a:t>This dataset has been updated annually and used in the competition named: ImageNet Large Scale Visual Recognition Challenge (ILSVRC)</a:t>
            </a:r>
          </a:p>
          <a:p>
            <a:pPr marL="342900" indent="-342900">
              <a:buFontTx/>
              <a:buChar char="-"/>
            </a:pPr>
            <a:r>
              <a:rPr lang="en-US" sz="2400" dirty="0"/>
              <a:t>2010 &amp; 2011: many teams participated in the competition, they used mostly </a:t>
            </a:r>
            <a:r>
              <a:rPr lang="en-US" sz="2400" dirty="0">
                <a:solidFill>
                  <a:srgbClr val="0000FF"/>
                </a:solidFill>
              </a:rPr>
              <a:t>SVM</a:t>
            </a:r>
            <a:r>
              <a:rPr lang="en-US" sz="2400" dirty="0"/>
              <a:t> and the top models had error rates of </a:t>
            </a:r>
            <a:r>
              <a:rPr lang="en-US" sz="2400" dirty="0">
                <a:solidFill>
                  <a:srgbClr val="0000FF"/>
                </a:solidFill>
              </a:rPr>
              <a:t>28% (2010) and 26% (2011)</a:t>
            </a:r>
          </a:p>
        </p:txBody>
      </p:sp>
      <p:pic>
        <p:nvPicPr>
          <p:cNvPr id="4098" name="Picture 2" descr="See the source image">
            <a:extLst>
              <a:ext uri="{FF2B5EF4-FFF2-40B4-BE49-F238E27FC236}">
                <a16:creationId xmlns:a16="http://schemas.microsoft.com/office/drawing/2014/main" id="{E12171A4-1E62-4BF2-9AB0-4C7AF5ED89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3279" y="2000250"/>
            <a:ext cx="3486490" cy="19375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A51F9DB-030E-4EFF-822C-B7D3338C799E}"/>
              </a:ext>
            </a:extLst>
          </p:cNvPr>
          <p:cNvPicPr>
            <a:picLocks noChangeAspect="1"/>
          </p:cNvPicPr>
          <p:nvPr/>
        </p:nvPicPr>
        <p:blipFill>
          <a:blip r:embed="rId4"/>
          <a:stretch>
            <a:fillRect/>
          </a:stretch>
        </p:blipFill>
        <p:spPr>
          <a:xfrm>
            <a:off x="9120187" y="649068"/>
            <a:ext cx="2352675" cy="685800"/>
          </a:xfrm>
          <a:prstGeom prst="rect">
            <a:avLst/>
          </a:prstGeom>
        </p:spPr>
      </p:pic>
      <p:sp>
        <p:nvSpPr>
          <p:cNvPr id="4" name="Rectangle 3">
            <a:extLst>
              <a:ext uri="{FF2B5EF4-FFF2-40B4-BE49-F238E27FC236}">
                <a16:creationId xmlns:a16="http://schemas.microsoft.com/office/drawing/2014/main" id="{7A174235-F7E4-4780-9609-310C3D17AABF}"/>
              </a:ext>
            </a:extLst>
          </p:cNvPr>
          <p:cNvSpPr/>
          <p:nvPr/>
        </p:nvSpPr>
        <p:spPr>
          <a:xfrm>
            <a:off x="8962691" y="1196368"/>
            <a:ext cx="2885726" cy="276999"/>
          </a:xfrm>
          <a:prstGeom prst="rect">
            <a:avLst/>
          </a:prstGeom>
        </p:spPr>
        <p:txBody>
          <a:bodyPr wrap="none">
            <a:spAutoFit/>
          </a:bodyPr>
          <a:lstStyle/>
          <a:p>
            <a:r>
              <a:rPr lang="en-US" sz="1200" dirty="0"/>
              <a:t>14,197,122 images, 21841 </a:t>
            </a:r>
            <a:r>
              <a:rPr lang="en-US" sz="1200" dirty="0" err="1"/>
              <a:t>synsets</a:t>
            </a:r>
            <a:r>
              <a:rPr lang="en-US" sz="1200" dirty="0"/>
              <a:t> indexed </a:t>
            </a:r>
          </a:p>
        </p:txBody>
      </p:sp>
    </p:spTree>
    <p:extLst>
      <p:ext uri="{BB962C8B-B14F-4D97-AF65-F5344CB8AC3E}">
        <p14:creationId xmlns:p14="http://schemas.microsoft.com/office/powerpoint/2010/main" val="395068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D298FB-D1CC-478B-AF49-3DE2F942FE77}"/>
              </a:ext>
            </a:extLst>
          </p:cNvPr>
          <p:cNvSpPr/>
          <p:nvPr/>
        </p:nvSpPr>
        <p:spPr>
          <a:xfrm>
            <a:off x="2043577" y="155642"/>
            <a:ext cx="944547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Research &amp; Data Science Service</a:t>
            </a:r>
          </a:p>
        </p:txBody>
      </p:sp>
      <p:pic>
        <p:nvPicPr>
          <p:cNvPr id="1026" name="Picture 2" descr="See the source image">
            <a:extLst>
              <a:ext uri="{FF2B5EF4-FFF2-40B4-BE49-F238E27FC236}">
                <a16:creationId xmlns:a16="http://schemas.microsoft.com/office/drawing/2014/main" id="{7A932121-7BD2-468D-B987-A487D534F3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346" y="155642"/>
            <a:ext cx="1279728" cy="10536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744F42-87F1-4E25-9EB6-CC1A5C1C645B}"/>
              </a:ext>
            </a:extLst>
          </p:cNvPr>
          <p:cNvSpPr txBox="1"/>
          <p:nvPr/>
        </p:nvSpPr>
        <p:spPr>
          <a:xfrm>
            <a:off x="369651" y="1653702"/>
            <a:ext cx="3570051" cy="646331"/>
          </a:xfrm>
          <a:prstGeom prst="rect">
            <a:avLst/>
          </a:prstGeom>
          <a:noFill/>
        </p:spPr>
        <p:txBody>
          <a:bodyPr wrap="square" rtlCol="0">
            <a:spAutoFit/>
          </a:bodyPr>
          <a:lstStyle/>
          <a:p>
            <a:r>
              <a:rPr lang="en-US" sz="3600" b="1" dirty="0"/>
              <a:t>Who we are?</a:t>
            </a:r>
          </a:p>
        </p:txBody>
      </p:sp>
      <p:pic>
        <p:nvPicPr>
          <p:cNvPr id="1028" name="Picture 4" descr="OIT Research and Data Science Services team">
            <a:extLst>
              <a:ext uri="{FF2B5EF4-FFF2-40B4-BE49-F238E27FC236}">
                <a16:creationId xmlns:a16="http://schemas.microsoft.com/office/drawing/2014/main" id="{5FBA57F3-FA8F-44F2-8D88-1A5EA892F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8809" y="2573492"/>
            <a:ext cx="5787958" cy="3578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667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D6DDF0-EC35-4EDC-8580-5E317462ED50}"/>
              </a:ext>
            </a:extLst>
          </p:cNvPr>
          <p:cNvPicPr>
            <a:picLocks noChangeAspect="1"/>
          </p:cNvPicPr>
          <p:nvPr/>
        </p:nvPicPr>
        <p:blipFill>
          <a:blip r:embed="rId3"/>
          <a:stretch>
            <a:fillRect/>
          </a:stretch>
        </p:blipFill>
        <p:spPr>
          <a:xfrm>
            <a:off x="7553836" y="246995"/>
            <a:ext cx="4638164" cy="1778794"/>
          </a:xfrm>
          <a:prstGeom prst="rect">
            <a:avLst/>
          </a:prstGeom>
        </p:spPr>
      </p:pic>
      <p:sp>
        <p:nvSpPr>
          <p:cNvPr id="2" name="TextBox 1"/>
          <p:cNvSpPr txBox="1"/>
          <p:nvPr/>
        </p:nvSpPr>
        <p:spPr>
          <a:xfrm>
            <a:off x="-1" y="387458"/>
            <a:ext cx="7522369" cy="523220"/>
          </a:xfrm>
          <a:prstGeom prst="rect">
            <a:avLst/>
          </a:prstGeom>
          <a:noFill/>
        </p:spPr>
        <p:txBody>
          <a:bodyPr wrap="square" rtlCol="0">
            <a:spAutoFit/>
          </a:bodyPr>
          <a:lstStyle/>
          <a:p>
            <a:r>
              <a:rPr lang="en-US" sz="2800" b="1" dirty="0"/>
              <a:t>2012: Breakthrough</a:t>
            </a:r>
          </a:p>
        </p:txBody>
      </p:sp>
      <p:sp>
        <p:nvSpPr>
          <p:cNvPr id="5" name="TextBox 4"/>
          <p:cNvSpPr txBox="1"/>
          <p:nvPr/>
        </p:nvSpPr>
        <p:spPr>
          <a:xfrm>
            <a:off x="0" y="1136392"/>
            <a:ext cx="8058150" cy="5262979"/>
          </a:xfrm>
          <a:prstGeom prst="rect">
            <a:avLst/>
          </a:prstGeom>
          <a:noFill/>
        </p:spPr>
        <p:txBody>
          <a:bodyPr wrap="square" rtlCol="0">
            <a:spAutoFit/>
          </a:bodyPr>
          <a:lstStyle/>
          <a:p>
            <a:pPr marL="342900" indent="-342900">
              <a:buFontTx/>
              <a:buChar char="-"/>
            </a:pPr>
            <a:r>
              <a:rPr lang="en-US" sz="2400" dirty="0"/>
              <a:t>2012, Hinton and his student Alex </a:t>
            </a:r>
            <a:r>
              <a:rPr lang="en-US" sz="2400" dirty="0" err="1"/>
              <a:t>Krizhevsky</a:t>
            </a:r>
            <a:r>
              <a:rPr lang="en-US" sz="2400" dirty="0"/>
              <a:t> attended and got first prize in ILSVRC with error rate of </a:t>
            </a:r>
            <a:r>
              <a:rPr lang="en-US" sz="2400" dirty="0">
                <a:solidFill>
                  <a:srgbClr val="0000FF"/>
                </a:solidFill>
              </a:rPr>
              <a:t>16% </a:t>
            </a:r>
            <a:r>
              <a:rPr lang="en-US" sz="2400" dirty="0"/>
              <a:t>(!!!) that surprised the community: the born of Deep CNN or “</a:t>
            </a:r>
            <a:r>
              <a:rPr lang="en-US" sz="2400" b="1" dirty="0" err="1"/>
              <a:t>AlexNet</a:t>
            </a:r>
            <a:r>
              <a:rPr lang="en-US" sz="2400" b="1" dirty="0"/>
              <a:t>”</a:t>
            </a:r>
          </a:p>
          <a:p>
            <a:pPr marL="342900" indent="-342900">
              <a:buFontTx/>
              <a:buChar char="-"/>
            </a:pPr>
            <a:r>
              <a:rPr lang="en-US" sz="2400" dirty="0"/>
              <a:t>In this competition, there are few key contributions:</a:t>
            </a:r>
          </a:p>
          <a:p>
            <a:pPr marL="800100" lvl="1" indent="-342900">
              <a:buFontTx/>
              <a:buChar char="-"/>
            </a:pPr>
            <a:r>
              <a:rPr lang="en-US" sz="2400" dirty="0"/>
              <a:t>Introduction of Rectified Linear Activation function (</a:t>
            </a:r>
            <a:r>
              <a:rPr lang="en-US" sz="2400" dirty="0" err="1"/>
              <a:t>ReLU</a:t>
            </a:r>
            <a:r>
              <a:rPr lang="en-US" sz="2400" dirty="0"/>
              <a:t>) to partially overcome “vanishing gradient” and increase the computation speed</a:t>
            </a:r>
          </a:p>
          <a:p>
            <a:pPr marL="800100" lvl="1" indent="-342900">
              <a:buFontTx/>
              <a:buChar char="-"/>
            </a:pPr>
            <a:r>
              <a:rPr lang="en-US" sz="2400" dirty="0"/>
              <a:t>Introducing “Dropout” method to shutoff some unused unit, help to avoid Overfitting (Similar to Ensemble in ML)</a:t>
            </a:r>
          </a:p>
          <a:p>
            <a:pPr marL="800100" lvl="1" indent="-342900">
              <a:buFontTx/>
              <a:buChar char="-"/>
            </a:pPr>
            <a:r>
              <a:rPr lang="en-US" sz="2400" dirty="0" err="1"/>
              <a:t>AlexNet</a:t>
            </a:r>
            <a:r>
              <a:rPr lang="en-US" sz="2400" dirty="0"/>
              <a:t> has great contribution from using </a:t>
            </a:r>
            <a:r>
              <a:rPr lang="en-US" sz="2400" dirty="0">
                <a:solidFill>
                  <a:srgbClr val="0000FF"/>
                </a:solidFill>
              </a:rPr>
              <a:t>GPUs </a:t>
            </a:r>
            <a:r>
              <a:rPr lang="en-US" sz="2400" dirty="0"/>
              <a:t>that accelerated the computational speed from using CPUs</a:t>
            </a:r>
          </a:p>
          <a:p>
            <a:pPr marL="800100" lvl="1" indent="-342900">
              <a:buFontTx/>
              <a:buChar char="-"/>
            </a:pPr>
            <a:endParaRPr lang="en-US" sz="2400" dirty="0"/>
          </a:p>
        </p:txBody>
      </p:sp>
      <p:pic>
        <p:nvPicPr>
          <p:cNvPr id="7170" name="Picture 2" descr="https://miro.medium.com/max/686/0*xPOQ3btZ9rQO23LK.png">
            <a:extLst>
              <a:ext uri="{FF2B5EF4-FFF2-40B4-BE49-F238E27FC236}">
                <a16:creationId xmlns:a16="http://schemas.microsoft.com/office/drawing/2014/main" id="{5792D734-99C7-4944-AA03-2D86C8D095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9549" y="2592531"/>
            <a:ext cx="4303912" cy="1386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658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87458"/>
            <a:ext cx="7522369" cy="523220"/>
          </a:xfrm>
          <a:prstGeom prst="rect">
            <a:avLst/>
          </a:prstGeom>
          <a:noFill/>
        </p:spPr>
        <p:txBody>
          <a:bodyPr wrap="square" rtlCol="0">
            <a:spAutoFit/>
          </a:bodyPr>
          <a:lstStyle/>
          <a:p>
            <a:r>
              <a:rPr lang="en-US" sz="2800" b="1" dirty="0"/>
              <a:t>2013: Since then …</a:t>
            </a:r>
          </a:p>
        </p:txBody>
      </p:sp>
      <p:sp>
        <p:nvSpPr>
          <p:cNvPr id="5" name="TextBox 4"/>
          <p:cNvSpPr txBox="1"/>
          <p:nvPr/>
        </p:nvSpPr>
        <p:spPr>
          <a:xfrm>
            <a:off x="-1" y="1136392"/>
            <a:ext cx="10379869" cy="830997"/>
          </a:xfrm>
          <a:prstGeom prst="rect">
            <a:avLst/>
          </a:prstGeom>
          <a:noFill/>
        </p:spPr>
        <p:txBody>
          <a:bodyPr wrap="square" rtlCol="0">
            <a:spAutoFit/>
          </a:bodyPr>
          <a:lstStyle/>
          <a:p>
            <a:pPr marL="342900" indent="-342900">
              <a:buFontTx/>
              <a:buChar char="-"/>
            </a:pPr>
            <a:r>
              <a:rPr lang="en-US" sz="2400" dirty="0"/>
              <a:t>After </a:t>
            </a:r>
            <a:r>
              <a:rPr lang="en-US" sz="2400" dirty="0" err="1"/>
              <a:t>AlexNet</a:t>
            </a:r>
            <a:r>
              <a:rPr lang="en-US" sz="2400" dirty="0"/>
              <a:t>, deeper and deeper NN have been applied to ILSVRC</a:t>
            </a:r>
          </a:p>
          <a:p>
            <a:pPr marL="342900" indent="-342900">
              <a:buFontTx/>
              <a:buChar char="-"/>
            </a:pPr>
            <a:r>
              <a:rPr lang="en-US" sz="2400" dirty="0"/>
              <a:t>Increase in hidden layers =&gt; decrease error rate</a:t>
            </a:r>
          </a:p>
        </p:txBody>
      </p:sp>
      <p:pic>
        <p:nvPicPr>
          <p:cNvPr id="6146" name="Picture 2" descr="https://miro.medium.com/max/1400/1*DBXf6dzNB78QPHGDofHA4Q.png">
            <a:extLst>
              <a:ext uri="{FF2B5EF4-FFF2-40B4-BE49-F238E27FC236}">
                <a16:creationId xmlns:a16="http://schemas.microsoft.com/office/drawing/2014/main" id="{92BA8363-55DC-43BE-82D6-D4FACF9C3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62200"/>
            <a:ext cx="6867525" cy="376237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E8F15B3-A9EF-4358-87D9-41EE4E2F9C5C}"/>
              </a:ext>
            </a:extLst>
          </p:cNvPr>
          <p:cNvGrpSpPr/>
          <p:nvPr/>
        </p:nvGrpSpPr>
        <p:grpSpPr>
          <a:xfrm>
            <a:off x="6945549" y="2362200"/>
            <a:ext cx="4991657" cy="2528412"/>
            <a:chOff x="7875518" y="3057050"/>
            <a:chExt cx="4061688" cy="1833562"/>
          </a:xfrm>
        </p:grpSpPr>
        <p:pic>
          <p:nvPicPr>
            <p:cNvPr id="6148" name="Picture 4" descr="https://miro.medium.com/max/700/0*rbWRzjKvoGt9W3Mf.png">
              <a:extLst>
                <a:ext uri="{FF2B5EF4-FFF2-40B4-BE49-F238E27FC236}">
                  <a16:creationId xmlns:a16="http://schemas.microsoft.com/office/drawing/2014/main" id="{465213FE-4106-4826-AB3B-FA52CB9BA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5518" y="3057050"/>
              <a:ext cx="4061688" cy="18335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5EC6750-09AC-44CE-9968-755FF74223B4}"/>
                </a:ext>
              </a:extLst>
            </p:cNvPr>
            <p:cNvSpPr txBox="1"/>
            <p:nvPr/>
          </p:nvSpPr>
          <p:spPr>
            <a:xfrm>
              <a:off x="8093869" y="4186237"/>
              <a:ext cx="1957387" cy="369332"/>
            </a:xfrm>
            <a:prstGeom prst="rect">
              <a:avLst/>
            </a:prstGeom>
            <a:noFill/>
          </p:spPr>
          <p:txBody>
            <a:bodyPr wrap="square" rtlCol="0">
              <a:spAutoFit/>
            </a:bodyPr>
            <a:lstStyle/>
            <a:p>
              <a:r>
                <a:rPr lang="en-US" dirty="0" err="1"/>
                <a:t>GoogLeNet</a:t>
              </a:r>
              <a:r>
                <a:rPr lang="en-US" dirty="0"/>
                <a:t> 2014</a:t>
              </a:r>
            </a:p>
          </p:txBody>
        </p:sp>
      </p:grpSp>
      <p:cxnSp>
        <p:nvCxnSpPr>
          <p:cNvPr id="7" name="Straight Arrow Connector 6">
            <a:extLst>
              <a:ext uri="{FF2B5EF4-FFF2-40B4-BE49-F238E27FC236}">
                <a16:creationId xmlns:a16="http://schemas.microsoft.com/office/drawing/2014/main" id="{BBD8F86A-37F7-4733-9FC7-B477BF9C1687}"/>
              </a:ext>
            </a:extLst>
          </p:cNvPr>
          <p:cNvCxnSpPr>
            <a:cxnSpLocks/>
          </p:cNvCxnSpPr>
          <p:nvPr/>
        </p:nvCxnSpPr>
        <p:spPr>
          <a:xfrm flipH="1">
            <a:off x="807396" y="2212559"/>
            <a:ext cx="5833174" cy="25831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BBD446-EBFD-41BC-A5CE-AC2E54963909}"/>
              </a:ext>
            </a:extLst>
          </p:cNvPr>
          <p:cNvSpPr txBox="1"/>
          <p:nvPr/>
        </p:nvSpPr>
        <p:spPr>
          <a:xfrm rot="20116918">
            <a:off x="2282781" y="3190078"/>
            <a:ext cx="2441643" cy="369332"/>
          </a:xfrm>
          <a:prstGeom prst="rect">
            <a:avLst/>
          </a:prstGeom>
          <a:noFill/>
        </p:spPr>
        <p:txBody>
          <a:bodyPr wrap="square" rtlCol="0">
            <a:spAutoFit/>
          </a:bodyPr>
          <a:lstStyle/>
          <a:p>
            <a:r>
              <a:rPr lang="en-US" dirty="0"/>
              <a:t>Error rate decreases</a:t>
            </a:r>
          </a:p>
        </p:txBody>
      </p:sp>
    </p:spTree>
    <p:extLst>
      <p:ext uri="{BB962C8B-B14F-4D97-AF65-F5344CB8AC3E}">
        <p14:creationId xmlns:p14="http://schemas.microsoft.com/office/powerpoint/2010/main" val="3242807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87458"/>
            <a:ext cx="7522369" cy="523220"/>
          </a:xfrm>
          <a:prstGeom prst="rect">
            <a:avLst/>
          </a:prstGeom>
          <a:noFill/>
        </p:spPr>
        <p:txBody>
          <a:bodyPr wrap="square" rtlCol="0">
            <a:spAutoFit/>
          </a:bodyPr>
          <a:lstStyle/>
          <a:p>
            <a:r>
              <a:rPr lang="en-US" sz="2800" b="1" dirty="0"/>
              <a:t>Discussions:</a:t>
            </a:r>
          </a:p>
        </p:txBody>
      </p:sp>
      <p:sp>
        <p:nvSpPr>
          <p:cNvPr id="5" name="TextBox 4"/>
          <p:cNvSpPr txBox="1"/>
          <p:nvPr/>
        </p:nvSpPr>
        <p:spPr>
          <a:xfrm>
            <a:off x="-1" y="1136392"/>
            <a:ext cx="10379869" cy="4893647"/>
          </a:xfrm>
          <a:prstGeom prst="rect">
            <a:avLst/>
          </a:prstGeom>
          <a:noFill/>
        </p:spPr>
        <p:txBody>
          <a:bodyPr wrap="square" rtlCol="0">
            <a:spAutoFit/>
          </a:bodyPr>
          <a:lstStyle/>
          <a:p>
            <a:r>
              <a:rPr lang="en-US" sz="2400" dirty="0"/>
              <a:t>What brings up the success of Deep Learning?</a:t>
            </a:r>
          </a:p>
          <a:p>
            <a:pPr marL="342900" indent="-342900">
              <a:buFontTx/>
              <a:buChar char="-"/>
            </a:pPr>
            <a:r>
              <a:rPr lang="en-US" sz="2400" dirty="0"/>
              <a:t>New and new </a:t>
            </a:r>
            <a:r>
              <a:rPr lang="en-US" sz="2400" dirty="0">
                <a:solidFill>
                  <a:srgbClr val="0000FF"/>
                </a:solidFill>
              </a:rPr>
              <a:t>heavy datasets </a:t>
            </a:r>
            <a:r>
              <a:rPr lang="en-US" sz="2400" dirty="0"/>
              <a:t>born with labels (</a:t>
            </a:r>
            <a:r>
              <a:rPr lang="en-US" sz="2400" dirty="0" err="1"/>
              <a:t>e.g</a:t>
            </a:r>
            <a:r>
              <a:rPr lang="en-US" sz="2400" dirty="0"/>
              <a:t>: ImageNet)</a:t>
            </a:r>
          </a:p>
          <a:p>
            <a:pPr marL="342900" indent="-342900">
              <a:buFontTx/>
              <a:buChar char="-"/>
            </a:pPr>
            <a:r>
              <a:rPr lang="en-US" sz="2400" dirty="0"/>
              <a:t>Ability of </a:t>
            </a:r>
            <a:r>
              <a:rPr lang="en-US" sz="2400" dirty="0">
                <a:solidFill>
                  <a:srgbClr val="0000FF"/>
                </a:solidFill>
              </a:rPr>
              <a:t>GPUs in parallel computing</a:t>
            </a:r>
          </a:p>
          <a:p>
            <a:pPr marL="342900" indent="-342900">
              <a:buFontTx/>
              <a:buChar char="-"/>
            </a:pPr>
            <a:r>
              <a:rPr lang="en-US" sz="2400" dirty="0">
                <a:solidFill>
                  <a:srgbClr val="0000FF"/>
                </a:solidFill>
              </a:rPr>
              <a:t>More activation function </a:t>
            </a:r>
            <a:r>
              <a:rPr lang="en-US" sz="2400" dirty="0"/>
              <a:t>to </a:t>
            </a:r>
            <a:r>
              <a:rPr lang="en-US" sz="2400" dirty="0">
                <a:solidFill>
                  <a:srgbClr val="0000FF"/>
                </a:solidFill>
              </a:rPr>
              <a:t>overcome vanishing gradient </a:t>
            </a:r>
            <a:r>
              <a:rPr lang="en-US" sz="2400" dirty="0"/>
              <a:t>(</a:t>
            </a:r>
            <a:r>
              <a:rPr lang="en-US" sz="2400" dirty="0" err="1"/>
              <a:t>ReLU</a:t>
            </a:r>
            <a:r>
              <a:rPr lang="en-US" sz="2400" dirty="0"/>
              <a:t>), </a:t>
            </a:r>
            <a:r>
              <a:rPr lang="en-US" sz="2400" dirty="0">
                <a:solidFill>
                  <a:srgbClr val="0000FF"/>
                </a:solidFill>
              </a:rPr>
              <a:t>exploding gradient </a:t>
            </a:r>
            <a:r>
              <a:rPr lang="en-US" sz="2400" dirty="0"/>
              <a:t>(Gradient clipping)</a:t>
            </a:r>
          </a:p>
          <a:p>
            <a:pPr marL="342900" indent="-342900">
              <a:buFontTx/>
              <a:buChar char="-"/>
            </a:pPr>
            <a:r>
              <a:rPr lang="en-US" sz="2400" dirty="0"/>
              <a:t>Contribution of </a:t>
            </a:r>
            <a:r>
              <a:rPr lang="en-US" sz="2400" dirty="0">
                <a:solidFill>
                  <a:srgbClr val="0000FF"/>
                </a:solidFill>
              </a:rPr>
              <a:t>tech company </a:t>
            </a:r>
            <a:r>
              <a:rPr lang="en-US" sz="2400" dirty="0"/>
              <a:t>(</a:t>
            </a:r>
            <a:r>
              <a:rPr lang="en-US" sz="2400" dirty="0" err="1"/>
              <a:t>GoogLeNet</a:t>
            </a:r>
            <a:r>
              <a:rPr lang="en-US" sz="2400" dirty="0"/>
              <a:t>, </a:t>
            </a:r>
            <a:r>
              <a:rPr lang="en-US" sz="2400" dirty="0" err="1"/>
              <a:t>ResNet</a:t>
            </a:r>
            <a:r>
              <a:rPr lang="en-US" sz="2400" dirty="0"/>
              <a:t>,…) and other technology like transfer learning, finetuning</a:t>
            </a:r>
          </a:p>
          <a:p>
            <a:pPr marL="342900" indent="-342900">
              <a:buFontTx/>
              <a:buChar char="-"/>
            </a:pPr>
            <a:r>
              <a:rPr lang="en-US" sz="2400" dirty="0"/>
              <a:t>More and more </a:t>
            </a:r>
            <a:r>
              <a:rPr lang="en-US" sz="2400" dirty="0">
                <a:solidFill>
                  <a:srgbClr val="0000FF"/>
                </a:solidFill>
              </a:rPr>
              <a:t>regularization/ensemble technique </a:t>
            </a:r>
            <a:r>
              <a:rPr lang="en-US" sz="2400" dirty="0"/>
              <a:t>to avoid overfitting: Dropout, Batch Normalization, Data Augmentation</a:t>
            </a:r>
          </a:p>
          <a:p>
            <a:pPr marL="342900" indent="-342900">
              <a:buFontTx/>
              <a:buChar char="-"/>
            </a:pPr>
            <a:r>
              <a:rPr lang="en-US" sz="2400" dirty="0"/>
              <a:t>More and </a:t>
            </a:r>
            <a:r>
              <a:rPr lang="en-US" sz="2400" dirty="0">
                <a:solidFill>
                  <a:srgbClr val="0000FF"/>
                </a:solidFill>
              </a:rPr>
              <a:t>more library </a:t>
            </a:r>
            <a:r>
              <a:rPr lang="en-US" sz="2400" dirty="0"/>
              <a:t>(many developed by Tech Company): </a:t>
            </a:r>
            <a:r>
              <a:rPr lang="en-US" sz="2400" dirty="0" err="1"/>
              <a:t>Tensorflow</a:t>
            </a:r>
            <a:r>
              <a:rPr lang="en-US" sz="2400" dirty="0"/>
              <a:t>, </a:t>
            </a:r>
            <a:r>
              <a:rPr lang="en-US" sz="2400" dirty="0" err="1"/>
              <a:t>Pytorch</a:t>
            </a:r>
            <a:r>
              <a:rPr lang="en-US" sz="2400" dirty="0"/>
              <a:t>, …</a:t>
            </a:r>
          </a:p>
          <a:p>
            <a:pPr marL="342900" indent="-342900">
              <a:buFontTx/>
              <a:buChar char="-"/>
            </a:pPr>
            <a:r>
              <a:rPr lang="en-US" sz="2400" dirty="0">
                <a:solidFill>
                  <a:srgbClr val="0000FF"/>
                </a:solidFill>
              </a:rPr>
              <a:t>New Optimization technique</a:t>
            </a:r>
            <a:r>
              <a:rPr lang="en-US" sz="2400" dirty="0"/>
              <a:t>: Adam, </a:t>
            </a:r>
            <a:r>
              <a:rPr lang="en-US" sz="2400" dirty="0" err="1"/>
              <a:t>RMSProp</a:t>
            </a:r>
            <a:r>
              <a:rPr lang="en-US" sz="2400" dirty="0"/>
              <a:t>,…</a:t>
            </a:r>
          </a:p>
          <a:p>
            <a:pPr marL="342900" indent="-342900">
              <a:buFontTx/>
              <a:buChar char="-"/>
            </a:pPr>
            <a:endParaRPr lang="en-US" sz="2400" dirty="0"/>
          </a:p>
        </p:txBody>
      </p:sp>
    </p:spTree>
    <p:extLst>
      <p:ext uri="{BB962C8B-B14F-4D97-AF65-F5344CB8AC3E}">
        <p14:creationId xmlns:p14="http://schemas.microsoft.com/office/powerpoint/2010/main" val="2168479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3215" y="1685109"/>
            <a:ext cx="9879140" cy="923330"/>
          </a:xfrm>
          <a:prstGeom prst="rect">
            <a:avLst/>
          </a:prstGeom>
          <a:noFill/>
        </p:spPr>
        <p:txBody>
          <a:bodyPr wrap="square" rtlCol="0">
            <a:spAutoFit/>
          </a:bodyPr>
          <a:lstStyle/>
          <a:p>
            <a:r>
              <a:rPr lang="en-US" sz="5400" dirty="0"/>
              <a:t>APPLICATIONS OF DEEP LEARNING</a:t>
            </a:r>
          </a:p>
        </p:txBody>
      </p:sp>
    </p:spTree>
    <p:extLst>
      <p:ext uri="{BB962C8B-B14F-4D97-AF65-F5344CB8AC3E}">
        <p14:creationId xmlns:p14="http://schemas.microsoft.com/office/powerpoint/2010/main" val="3829439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F9216FA1-7688-481C-83E0-71A65E166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7888" y="1343025"/>
            <a:ext cx="7896225" cy="417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495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a:extLst>
              <a:ext uri="{FF2B5EF4-FFF2-40B4-BE49-F238E27FC236}">
                <a16:creationId xmlns:a16="http://schemas.microsoft.com/office/drawing/2014/main" id="{37A92462-3B19-40A4-8B8B-8A3B3E873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738" y="514350"/>
            <a:ext cx="7248525" cy="582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826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3215" y="1685109"/>
            <a:ext cx="9879140" cy="923330"/>
          </a:xfrm>
          <a:prstGeom prst="rect">
            <a:avLst/>
          </a:prstGeom>
          <a:noFill/>
        </p:spPr>
        <p:txBody>
          <a:bodyPr wrap="square" rtlCol="0">
            <a:spAutoFit/>
          </a:bodyPr>
          <a:lstStyle/>
          <a:p>
            <a:r>
              <a:rPr lang="en-US" sz="5400" dirty="0"/>
              <a:t>DEEP LEARNING FRAMEWORK</a:t>
            </a:r>
          </a:p>
        </p:txBody>
      </p:sp>
      <p:pic>
        <p:nvPicPr>
          <p:cNvPr id="5122" name="Picture 2" descr="See the source image">
            <a:extLst>
              <a:ext uri="{FF2B5EF4-FFF2-40B4-BE49-F238E27FC236}">
                <a16:creationId xmlns:a16="http://schemas.microsoft.com/office/drawing/2014/main" id="{1324A870-29E7-476B-80E5-CE08C842A2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7685" y="3261197"/>
            <a:ext cx="6394314" cy="3596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778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F68324-F4B2-4199-A548-A3755E93F1D6}"/>
              </a:ext>
            </a:extLst>
          </p:cNvPr>
          <p:cNvSpPr/>
          <p:nvPr/>
        </p:nvSpPr>
        <p:spPr>
          <a:xfrm>
            <a:off x="168612" y="1020449"/>
            <a:ext cx="10434537" cy="5078313"/>
          </a:xfrm>
          <a:prstGeom prst="rect">
            <a:avLst/>
          </a:prstGeom>
        </p:spPr>
        <p:txBody>
          <a:bodyPr wrap="square">
            <a:spAutoFit/>
          </a:bodyPr>
          <a:lstStyle/>
          <a:p>
            <a:r>
              <a:rPr lang="en-US" sz="3600" dirty="0">
                <a:solidFill>
                  <a:srgbClr val="FF0000"/>
                </a:solidFill>
                <a:latin typeface="-apple-system"/>
              </a:rPr>
              <a:t>(1) </a:t>
            </a:r>
            <a:r>
              <a:rPr lang="en-US" sz="3600" dirty="0" err="1">
                <a:solidFill>
                  <a:srgbClr val="FF0000"/>
                </a:solidFill>
                <a:latin typeface="-apple-system"/>
              </a:rPr>
              <a:t>Keras</a:t>
            </a:r>
            <a:endParaRPr lang="en-US" sz="3600" dirty="0">
              <a:solidFill>
                <a:srgbClr val="FF0000"/>
              </a:solidFill>
              <a:latin typeface="-apple-system"/>
            </a:endParaRPr>
          </a:p>
          <a:p>
            <a:pPr marL="285750" indent="-285750">
              <a:buFont typeface="Arial" panose="020B0604020202020204" pitchFamily="34" charset="0"/>
              <a:buChar char="•"/>
            </a:pPr>
            <a:r>
              <a:rPr lang="en-US" sz="2400" dirty="0" err="1">
                <a:solidFill>
                  <a:srgbClr val="24292F"/>
                </a:solidFill>
                <a:latin typeface="-apple-system"/>
              </a:rPr>
              <a:t>Keras</a:t>
            </a:r>
            <a:r>
              <a:rPr lang="en-US" sz="2400" dirty="0">
                <a:solidFill>
                  <a:srgbClr val="24292F"/>
                </a:solidFill>
                <a:latin typeface="-apple-system"/>
              </a:rPr>
              <a:t> is an effective high-level neural network Application Programming Interface (API) written in Python. This open-source neural network library is designed to provide fast experimentation with deep neural networks, and it can run on top of CNTK, TensorFlow, and Theano.</a:t>
            </a:r>
          </a:p>
          <a:p>
            <a:pPr marL="285750" indent="-285750">
              <a:buFont typeface="Arial" panose="020B0604020202020204" pitchFamily="34" charset="0"/>
              <a:buChar char="•"/>
            </a:pPr>
            <a:endParaRPr lang="en-US" sz="2400" dirty="0">
              <a:solidFill>
                <a:srgbClr val="24292F"/>
              </a:solidFill>
              <a:latin typeface="-apple-system"/>
            </a:endParaRPr>
          </a:p>
          <a:p>
            <a:pPr marL="285750" indent="-285750">
              <a:buFont typeface="Arial" panose="020B0604020202020204" pitchFamily="34" charset="0"/>
              <a:buChar char="•"/>
            </a:pPr>
            <a:r>
              <a:rPr lang="en-US" sz="2400" dirty="0" err="1">
                <a:solidFill>
                  <a:srgbClr val="24292F"/>
                </a:solidFill>
                <a:latin typeface="-apple-system"/>
              </a:rPr>
              <a:t>Keras</a:t>
            </a:r>
            <a:r>
              <a:rPr lang="en-US" sz="2400" dirty="0">
                <a:solidFill>
                  <a:srgbClr val="24292F"/>
                </a:solidFill>
                <a:latin typeface="-apple-system"/>
              </a:rPr>
              <a:t> focuses on being </a:t>
            </a:r>
            <a:r>
              <a:rPr lang="en-US" sz="2400" b="1" i="1" dirty="0">
                <a:solidFill>
                  <a:srgbClr val="24292F"/>
                </a:solidFill>
                <a:latin typeface="-apple-system"/>
              </a:rPr>
              <a:t>modular, user-friendly, and extensible</a:t>
            </a:r>
            <a:r>
              <a:rPr lang="en-US" sz="2400" dirty="0">
                <a:solidFill>
                  <a:srgbClr val="24292F"/>
                </a:solidFill>
                <a:latin typeface="-apple-system"/>
              </a:rPr>
              <a:t>. It doesn’t handle low-level computations; instead, it hands them off to another library called the Backend.</a:t>
            </a:r>
          </a:p>
          <a:p>
            <a:pPr marL="285750" indent="-285750">
              <a:buFont typeface="Arial" panose="020B0604020202020204" pitchFamily="34" charset="0"/>
              <a:buChar char="•"/>
            </a:pPr>
            <a:endParaRPr lang="en-US" sz="2400" dirty="0">
              <a:solidFill>
                <a:srgbClr val="24292F"/>
              </a:solidFill>
              <a:latin typeface="-apple-system"/>
            </a:endParaRPr>
          </a:p>
          <a:p>
            <a:pPr marL="285750" indent="-285750">
              <a:buFont typeface="Arial" panose="020B0604020202020204" pitchFamily="34" charset="0"/>
              <a:buChar char="•"/>
            </a:pPr>
            <a:r>
              <a:rPr lang="en-US" sz="2400" dirty="0" err="1">
                <a:solidFill>
                  <a:srgbClr val="24292F"/>
                </a:solidFill>
                <a:latin typeface="-apple-system"/>
              </a:rPr>
              <a:t>Keras</a:t>
            </a:r>
            <a:r>
              <a:rPr lang="en-US" sz="2400" dirty="0">
                <a:solidFill>
                  <a:srgbClr val="24292F"/>
                </a:solidFill>
                <a:latin typeface="-apple-system"/>
              </a:rPr>
              <a:t> was adopted and integrated into TensorFlow in mid-2017. Users can access it via the </a:t>
            </a:r>
            <a:r>
              <a:rPr lang="en-US" sz="2400" b="1" i="1" dirty="0" err="1">
                <a:solidFill>
                  <a:srgbClr val="24292F"/>
                </a:solidFill>
                <a:latin typeface="-apple-system"/>
              </a:rPr>
              <a:t>tensorflow.keras</a:t>
            </a:r>
            <a:r>
              <a:rPr lang="en-US" sz="2400" dirty="0">
                <a:solidFill>
                  <a:srgbClr val="24292F"/>
                </a:solidFill>
                <a:latin typeface="-apple-system"/>
              </a:rPr>
              <a:t> module. However, the </a:t>
            </a:r>
            <a:r>
              <a:rPr lang="en-US" sz="2400" dirty="0" err="1">
                <a:solidFill>
                  <a:srgbClr val="24292F"/>
                </a:solidFill>
                <a:latin typeface="-apple-system"/>
              </a:rPr>
              <a:t>Keras</a:t>
            </a:r>
            <a:r>
              <a:rPr lang="en-US" sz="2400" dirty="0">
                <a:solidFill>
                  <a:srgbClr val="24292F"/>
                </a:solidFill>
                <a:latin typeface="-apple-system"/>
              </a:rPr>
              <a:t> library can still operate separately and independently.</a:t>
            </a:r>
          </a:p>
        </p:txBody>
      </p:sp>
      <p:pic>
        <p:nvPicPr>
          <p:cNvPr id="1026" name="Picture 2" descr="Image result for keras ">
            <a:extLst>
              <a:ext uri="{FF2B5EF4-FFF2-40B4-BE49-F238E27FC236}">
                <a16:creationId xmlns:a16="http://schemas.microsoft.com/office/drawing/2014/main" id="{A4F79647-49AE-4381-BAC6-D81AA464F5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644" b="41538"/>
          <a:stretch/>
        </p:blipFill>
        <p:spPr bwMode="auto">
          <a:xfrm>
            <a:off x="8810018" y="163649"/>
            <a:ext cx="3213370" cy="974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600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F68324-F4B2-4199-A548-A3755E93F1D6}"/>
              </a:ext>
            </a:extLst>
          </p:cNvPr>
          <p:cNvSpPr/>
          <p:nvPr/>
        </p:nvSpPr>
        <p:spPr>
          <a:xfrm>
            <a:off x="168612" y="1020449"/>
            <a:ext cx="10434537" cy="4893647"/>
          </a:xfrm>
          <a:prstGeom prst="rect">
            <a:avLst/>
          </a:prstGeom>
        </p:spPr>
        <p:txBody>
          <a:bodyPr wrap="square">
            <a:spAutoFit/>
          </a:bodyPr>
          <a:lstStyle/>
          <a:p>
            <a:r>
              <a:rPr lang="en-US" sz="3600" dirty="0">
                <a:solidFill>
                  <a:srgbClr val="FF0000"/>
                </a:solidFill>
                <a:latin typeface="-apple-system"/>
              </a:rPr>
              <a:t>(2) </a:t>
            </a:r>
            <a:r>
              <a:rPr lang="en-US" sz="3600" dirty="0" err="1">
                <a:solidFill>
                  <a:srgbClr val="FF0000"/>
                </a:solidFill>
                <a:latin typeface="-apple-system"/>
              </a:rPr>
              <a:t>Tensorflow</a:t>
            </a:r>
            <a:endParaRPr lang="en-US" sz="3600" dirty="0">
              <a:solidFill>
                <a:srgbClr val="FF0000"/>
              </a:solidFill>
              <a:latin typeface="-apple-system"/>
            </a:endParaRPr>
          </a:p>
          <a:p>
            <a:endParaRPr lang="en-US" sz="3600" dirty="0">
              <a:solidFill>
                <a:srgbClr val="FF0000"/>
              </a:solidFill>
              <a:latin typeface="-apple-system"/>
            </a:endParaRPr>
          </a:p>
          <a:p>
            <a:pPr marL="285750" indent="-285750">
              <a:buFont typeface="Arial" panose="020B0604020202020204" pitchFamily="34" charset="0"/>
              <a:buChar char="•"/>
            </a:pPr>
            <a:r>
              <a:rPr lang="en-US" sz="2400" dirty="0">
                <a:solidFill>
                  <a:srgbClr val="24292F"/>
                </a:solidFill>
                <a:latin typeface="-apple-system"/>
              </a:rPr>
              <a:t>TensorFlow is an end-to-end open-source deep learning framework developed by </a:t>
            </a:r>
            <a:r>
              <a:rPr lang="en-US" sz="2400" b="1" dirty="0">
                <a:solidFill>
                  <a:srgbClr val="24292F"/>
                </a:solidFill>
                <a:latin typeface="-apple-system"/>
              </a:rPr>
              <a:t>Google </a:t>
            </a:r>
            <a:r>
              <a:rPr lang="en-US" sz="2400" dirty="0">
                <a:solidFill>
                  <a:srgbClr val="24292F"/>
                </a:solidFill>
                <a:latin typeface="-apple-system"/>
              </a:rPr>
              <a:t>and released in </a:t>
            </a:r>
            <a:r>
              <a:rPr lang="en-US" sz="2400" b="1" dirty="0">
                <a:solidFill>
                  <a:srgbClr val="24292F"/>
                </a:solidFill>
                <a:latin typeface="-apple-system"/>
              </a:rPr>
              <a:t>2015</a:t>
            </a:r>
            <a:r>
              <a:rPr lang="en-US" sz="2400" dirty="0">
                <a:solidFill>
                  <a:srgbClr val="24292F"/>
                </a:solidFill>
                <a:latin typeface="-apple-system"/>
              </a:rPr>
              <a:t>.</a:t>
            </a:r>
          </a:p>
          <a:p>
            <a:pPr marL="285750" indent="-285750">
              <a:buFont typeface="Arial" panose="020B0604020202020204" pitchFamily="34" charset="0"/>
              <a:buChar char="•"/>
            </a:pPr>
            <a:endParaRPr lang="en-US" sz="2400" dirty="0">
              <a:solidFill>
                <a:srgbClr val="24292F"/>
              </a:solidFill>
              <a:latin typeface="-apple-system"/>
            </a:endParaRPr>
          </a:p>
          <a:p>
            <a:pPr marL="285750" indent="-285750">
              <a:buFont typeface="Arial" panose="020B0604020202020204" pitchFamily="34" charset="0"/>
              <a:buChar char="•"/>
            </a:pPr>
            <a:r>
              <a:rPr lang="en-US" sz="2400" dirty="0">
                <a:solidFill>
                  <a:srgbClr val="24292F"/>
                </a:solidFill>
                <a:latin typeface="-apple-system"/>
              </a:rPr>
              <a:t>It is known for documentation and training support, scalable production and deployment options, multiple abstraction levels, and support for different platforms, such as Android.</a:t>
            </a:r>
          </a:p>
          <a:p>
            <a:pPr marL="285750" indent="-285750">
              <a:buFont typeface="Arial" panose="020B0604020202020204" pitchFamily="34" charset="0"/>
              <a:buChar char="•"/>
            </a:pPr>
            <a:endParaRPr lang="en-US" sz="2400" dirty="0">
              <a:solidFill>
                <a:srgbClr val="24292F"/>
              </a:solidFill>
              <a:latin typeface="-apple-system"/>
            </a:endParaRPr>
          </a:p>
          <a:p>
            <a:pPr marL="285750" indent="-285750">
              <a:buFont typeface="Arial" panose="020B0604020202020204" pitchFamily="34" charset="0"/>
              <a:buChar char="•"/>
            </a:pPr>
            <a:r>
              <a:rPr lang="en-US" sz="2400" dirty="0">
                <a:solidFill>
                  <a:srgbClr val="24292F"/>
                </a:solidFill>
                <a:latin typeface="-apple-system"/>
              </a:rPr>
              <a:t>TensorFlow is a symbolic math library used for neural networks and is best </a:t>
            </a:r>
            <a:r>
              <a:rPr lang="en-US" sz="2400" b="1" i="1" dirty="0">
                <a:solidFill>
                  <a:srgbClr val="24292F"/>
                </a:solidFill>
                <a:latin typeface="-apple-system"/>
              </a:rPr>
              <a:t>suited for dataflow programming across a range of tasks</a:t>
            </a:r>
            <a:r>
              <a:rPr lang="en-US" sz="2400" dirty="0">
                <a:solidFill>
                  <a:srgbClr val="24292F"/>
                </a:solidFill>
                <a:latin typeface="-apple-system"/>
              </a:rPr>
              <a:t>. It offers multiple abstraction levels for building and training models.</a:t>
            </a:r>
          </a:p>
        </p:txBody>
      </p:sp>
      <p:pic>
        <p:nvPicPr>
          <p:cNvPr id="3076" name="Picture 4" descr="Google Tensorflow">
            <a:extLst>
              <a:ext uri="{FF2B5EF4-FFF2-40B4-BE49-F238E27FC236}">
                <a16:creationId xmlns:a16="http://schemas.microsoft.com/office/drawing/2014/main" id="{CE0D5F27-E7DC-4BC7-9026-549FB7E25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7691" y="124026"/>
            <a:ext cx="2050915" cy="2050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931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F68324-F4B2-4199-A548-A3755E93F1D6}"/>
              </a:ext>
            </a:extLst>
          </p:cNvPr>
          <p:cNvSpPr/>
          <p:nvPr/>
        </p:nvSpPr>
        <p:spPr>
          <a:xfrm>
            <a:off x="168612" y="1020449"/>
            <a:ext cx="10434537" cy="4893647"/>
          </a:xfrm>
          <a:prstGeom prst="rect">
            <a:avLst/>
          </a:prstGeom>
        </p:spPr>
        <p:txBody>
          <a:bodyPr wrap="square">
            <a:spAutoFit/>
          </a:bodyPr>
          <a:lstStyle/>
          <a:p>
            <a:r>
              <a:rPr lang="en-US" sz="3600" dirty="0">
                <a:solidFill>
                  <a:srgbClr val="FF0000"/>
                </a:solidFill>
                <a:latin typeface="-apple-system"/>
              </a:rPr>
              <a:t>(3) </a:t>
            </a:r>
            <a:r>
              <a:rPr lang="en-US" sz="3600" dirty="0" err="1">
                <a:solidFill>
                  <a:srgbClr val="FF0000"/>
                </a:solidFill>
                <a:latin typeface="-apple-system"/>
              </a:rPr>
              <a:t>Pytorch</a:t>
            </a:r>
            <a:endParaRPr lang="en-US" sz="3600" dirty="0">
              <a:solidFill>
                <a:srgbClr val="FF0000"/>
              </a:solidFill>
              <a:latin typeface="-apple-system"/>
            </a:endParaRPr>
          </a:p>
          <a:p>
            <a:endParaRPr lang="en-US" sz="3600" dirty="0">
              <a:solidFill>
                <a:srgbClr val="FF0000"/>
              </a:solidFill>
              <a:latin typeface="-apple-system"/>
            </a:endParaRPr>
          </a:p>
          <a:p>
            <a:pPr marL="285750" indent="-285750">
              <a:buFont typeface="Arial" panose="020B0604020202020204" pitchFamily="34" charset="0"/>
              <a:buChar char="•"/>
            </a:pPr>
            <a:r>
              <a:rPr lang="en-US" sz="2400" dirty="0" err="1">
                <a:solidFill>
                  <a:srgbClr val="24292F"/>
                </a:solidFill>
                <a:latin typeface="-apple-system"/>
              </a:rPr>
              <a:t>Pytorch</a:t>
            </a:r>
            <a:r>
              <a:rPr lang="en-US" sz="2400" dirty="0">
                <a:solidFill>
                  <a:srgbClr val="24292F"/>
                </a:solidFill>
                <a:latin typeface="-apple-system"/>
              </a:rPr>
              <a:t> is a relatively new deep learning framework based on Lua Torch.</a:t>
            </a:r>
          </a:p>
          <a:p>
            <a:pPr marL="285750" indent="-285750">
              <a:buFont typeface="Arial" panose="020B0604020202020204" pitchFamily="34" charset="0"/>
              <a:buChar char="•"/>
            </a:pPr>
            <a:endParaRPr lang="en-US" sz="2400" dirty="0">
              <a:solidFill>
                <a:srgbClr val="24292F"/>
              </a:solidFill>
              <a:latin typeface="-apple-system"/>
            </a:endParaRPr>
          </a:p>
          <a:p>
            <a:pPr marL="285750" indent="-285750">
              <a:buFont typeface="Arial" panose="020B0604020202020204" pitchFamily="34" charset="0"/>
              <a:buChar char="•"/>
            </a:pPr>
            <a:r>
              <a:rPr lang="en-US" sz="2400" dirty="0">
                <a:solidFill>
                  <a:srgbClr val="24292F"/>
                </a:solidFill>
                <a:latin typeface="-apple-system"/>
              </a:rPr>
              <a:t>Developed by </a:t>
            </a:r>
            <a:r>
              <a:rPr lang="en-US" sz="2400" b="1" dirty="0">
                <a:solidFill>
                  <a:srgbClr val="24292F"/>
                </a:solidFill>
                <a:latin typeface="-apple-system"/>
              </a:rPr>
              <a:t>Facebook (Meta)</a:t>
            </a:r>
            <a:r>
              <a:rPr lang="en-US" sz="2400" dirty="0">
                <a:solidFill>
                  <a:srgbClr val="24292F"/>
                </a:solidFill>
                <a:latin typeface="-apple-system"/>
              </a:rPr>
              <a:t>’s AI research group and open-sourced on GitHub in </a:t>
            </a:r>
            <a:r>
              <a:rPr lang="en-US" sz="2400" b="1" dirty="0">
                <a:solidFill>
                  <a:srgbClr val="24292F"/>
                </a:solidFill>
                <a:latin typeface="-apple-system"/>
              </a:rPr>
              <a:t>2017</a:t>
            </a:r>
            <a:r>
              <a:rPr lang="en-US" sz="2400" dirty="0">
                <a:solidFill>
                  <a:srgbClr val="24292F"/>
                </a:solidFill>
                <a:latin typeface="-apple-system"/>
              </a:rPr>
              <a:t>, it’s used for </a:t>
            </a:r>
            <a:r>
              <a:rPr lang="en-US" sz="2400" b="1" i="1" dirty="0">
                <a:solidFill>
                  <a:srgbClr val="24292F"/>
                </a:solidFill>
                <a:latin typeface="-apple-system"/>
              </a:rPr>
              <a:t>natural language processing </a:t>
            </a:r>
            <a:r>
              <a:rPr lang="en-US" sz="2400" dirty="0">
                <a:solidFill>
                  <a:srgbClr val="24292F"/>
                </a:solidFill>
                <a:latin typeface="-apple-system"/>
              </a:rPr>
              <a:t>applications.</a:t>
            </a:r>
          </a:p>
          <a:p>
            <a:pPr marL="285750" indent="-285750">
              <a:buFont typeface="Arial" panose="020B0604020202020204" pitchFamily="34" charset="0"/>
              <a:buChar char="•"/>
            </a:pPr>
            <a:endParaRPr lang="en-US" sz="2400" dirty="0">
              <a:solidFill>
                <a:srgbClr val="24292F"/>
              </a:solidFill>
              <a:latin typeface="-apple-system"/>
            </a:endParaRPr>
          </a:p>
          <a:p>
            <a:pPr marL="285750" indent="-285750">
              <a:buFont typeface="Arial" panose="020B0604020202020204" pitchFamily="34" charset="0"/>
              <a:buChar char="•"/>
            </a:pPr>
            <a:r>
              <a:rPr lang="en-US" sz="2400" dirty="0" err="1">
                <a:solidFill>
                  <a:srgbClr val="24292F"/>
                </a:solidFill>
                <a:latin typeface="-apple-system"/>
              </a:rPr>
              <a:t>Pytorch</a:t>
            </a:r>
            <a:r>
              <a:rPr lang="en-US" sz="2400" dirty="0">
                <a:solidFill>
                  <a:srgbClr val="24292F"/>
                </a:solidFill>
                <a:latin typeface="-apple-system"/>
              </a:rPr>
              <a:t> has a reputation for simplicity, ease of use, flexibility, efficient memory usage, and dynamic computational graphs. It also feels native, making coding more manageable and increasing processing speed.</a:t>
            </a:r>
          </a:p>
          <a:p>
            <a:pPr marL="285750" indent="-285750">
              <a:buFont typeface="Arial" panose="020B0604020202020204" pitchFamily="34" charset="0"/>
              <a:buChar char="•"/>
            </a:pPr>
            <a:endParaRPr lang="en-US" sz="2400" dirty="0">
              <a:solidFill>
                <a:srgbClr val="24292F"/>
              </a:solidFill>
              <a:latin typeface="-apple-system"/>
            </a:endParaRPr>
          </a:p>
          <a:p>
            <a:pPr marL="285750" indent="-285750">
              <a:buFont typeface="Arial" panose="020B0604020202020204" pitchFamily="34" charset="0"/>
              <a:buChar char="•"/>
            </a:pPr>
            <a:r>
              <a:rPr lang="en-US" sz="2400" dirty="0">
                <a:solidFill>
                  <a:srgbClr val="24292F"/>
                </a:solidFill>
                <a:latin typeface="-apple-system"/>
              </a:rPr>
              <a:t>Strong competitor to </a:t>
            </a:r>
            <a:r>
              <a:rPr lang="en-US" sz="2400" dirty="0" err="1">
                <a:solidFill>
                  <a:srgbClr val="24292F"/>
                </a:solidFill>
                <a:latin typeface="-apple-system"/>
              </a:rPr>
              <a:t>Tensorflow</a:t>
            </a:r>
            <a:endParaRPr lang="en-US" sz="2400" dirty="0">
              <a:solidFill>
                <a:srgbClr val="24292F"/>
              </a:solidFill>
              <a:latin typeface="-apple-system"/>
            </a:endParaRPr>
          </a:p>
        </p:txBody>
      </p:sp>
      <p:pic>
        <p:nvPicPr>
          <p:cNvPr id="1028" name="Picture 4" descr="Image result for pytorch">
            <a:extLst>
              <a:ext uri="{FF2B5EF4-FFF2-40B4-BE49-F238E27FC236}">
                <a16:creationId xmlns:a16="http://schemas.microsoft.com/office/drawing/2014/main" id="{8692F5B6-C9AE-4916-A51F-ACA1799F2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8359" y="610529"/>
            <a:ext cx="3190875"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Programming Language Lua">
            <a:extLst>
              <a:ext uri="{FF2B5EF4-FFF2-40B4-BE49-F238E27FC236}">
                <a16:creationId xmlns:a16="http://schemas.microsoft.com/office/drawing/2014/main" id="{EDFB927B-8AE8-4217-9F9E-14293957DB3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300072" y="1277279"/>
            <a:ext cx="1399162" cy="1399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651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D298FB-D1CC-478B-AF49-3DE2F942FE77}"/>
              </a:ext>
            </a:extLst>
          </p:cNvPr>
          <p:cNvSpPr/>
          <p:nvPr/>
        </p:nvSpPr>
        <p:spPr>
          <a:xfrm>
            <a:off x="2043577" y="155642"/>
            <a:ext cx="944547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Research &amp; Data Science Service</a:t>
            </a:r>
          </a:p>
        </p:txBody>
      </p:sp>
      <p:pic>
        <p:nvPicPr>
          <p:cNvPr id="1026" name="Picture 2" descr="See the source image">
            <a:extLst>
              <a:ext uri="{FF2B5EF4-FFF2-40B4-BE49-F238E27FC236}">
                <a16:creationId xmlns:a16="http://schemas.microsoft.com/office/drawing/2014/main" id="{7A932121-7BD2-468D-B987-A487D534F3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346" y="155642"/>
            <a:ext cx="1279728" cy="10536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744F42-87F1-4E25-9EB6-CC1A5C1C645B}"/>
              </a:ext>
            </a:extLst>
          </p:cNvPr>
          <p:cNvSpPr txBox="1"/>
          <p:nvPr/>
        </p:nvSpPr>
        <p:spPr>
          <a:xfrm>
            <a:off x="369651" y="1653702"/>
            <a:ext cx="3570051" cy="646331"/>
          </a:xfrm>
          <a:prstGeom prst="rect">
            <a:avLst/>
          </a:prstGeom>
          <a:noFill/>
        </p:spPr>
        <p:txBody>
          <a:bodyPr wrap="square" rtlCol="0">
            <a:spAutoFit/>
          </a:bodyPr>
          <a:lstStyle/>
          <a:p>
            <a:r>
              <a:rPr lang="en-US" sz="3600" b="1" dirty="0"/>
              <a:t>What we do?</a:t>
            </a:r>
          </a:p>
        </p:txBody>
      </p:sp>
      <p:sp>
        <p:nvSpPr>
          <p:cNvPr id="2" name="TextBox 1">
            <a:extLst>
              <a:ext uri="{FF2B5EF4-FFF2-40B4-BE49-F238E27FC236}">
                <a16:creationId xmlns:a16="http://schemas.microsoft.com/office/drawing/2014/main" id="{93C59526-BD4B-498F-93A4-235DFCE15AE5}"/>
              </a:ext>
            </a:extLst>
          </p:cNvPr>
          <p:cNvSpPr txBox="1"/>
          <p:nvPr/>
        </p:nvSpPr>
        <p:spPr>
          <a:xfrm>
            <a:off x="758757" y="2538918"/>
            <a:ext cx="10943617" cy="3970318"/>
          </a:xfrm>
          <a:prstGeom prst="rect">
            <a:avLst/>
          </a:prstGeom>
          <a:noFill/>
        </p:spPr>
        <p:txBody>
          <a:bodyPr wrap="square" rtlCol="0">
            <a:spAutoFit/>
          </a:bodyPr>
          <a:lstStyle/>
          <a:p>
            <a:pPr marL="285750" indent="-285750">
              <a:buFontTx/>
              <a:buChar char="-"/>
            </a:pPr>
            <a:r>
              <a:rPr lang="en-US" sz="2800" dirty="0"/>
              <a:t>Onboard students and researchers with High Performance Computing using M2 (and other HPC)</a:t>
            </a:r>
          </a:p>
          <a:p>
            <a:pPr marL="285750" indent="-285750">
              <a:buFontTx/>
              <a:buChar char="-"/>
            </a:pPr>
            <a:r>
              <a:rPr lang="en-US" sz="2800" dirty="0"/>
              <a:t>Consultation and Scale up research to a new level</a:t>
            </a:r>
          </a:p>
          <a:p>
            <a:pPr marL="285750" indent="-285750">
              <a:buFontTx/>
              <a:buChar char="-"/>
            </a:pPr>
            <a:r>
              <a:rPr lang="en-US" sz="2800" dirty="0"/>
              <a:t>Data analytics, Data Sciences services</a:t>
            </a:r>
          </a:p>
          <a:p>
            <a:pPr marL="285750" indent="-285750">
              <a:buFontTx/>
              <a:buChar char="-"/>
            </a:pPr>
            <a:r>
              <a:rPr lang="en-US" sz="2800" dirty="0"/>
              <a:t>Application of Machine Learning &amp; Deep Learning to advance research</a:t>
            </a:r>
          </a:p>
          <a:p>
            <a:pPr marL="285750" indent="-285750">
              <a:buFontTx/>
              <a:buChar char="-"/>
            </a:pPr>
            <a:r>
              <a:rPr lang="en-US" sz="2800" dirty="0"/>
              <a:t>Conduct workshop on Advance Research Computing and Data Science to SMU communities</a:t>
            </a:r>
          </a:p>
          <a:p>
            <a:pPr marL="285750" indent="-285750">
              <a:buFontTx/>
              <a:buChar char="-"/>
            </a:pPr>
            <a:r>
              <a:rPr lang="en-US" sz="2800" dirty="0"/>
              <a:t>Internet of Things (IOT)</a:t>
            </a:r>
          </a:p>
          <a:p>
            <a:pPr marL="285750" indent="-285750">
              <a:buFontTx/>
              <a:buChar char="-"/>
            </a:pPr>
            <a:endParaRPr lang="en-US" sz="2800" dirty="0"/>
          </a:p>
        </p:txBody>
      </p:sp>
    </p:spTree>
    <p:extLst>
      <p:ext uri="{BB962C8B-B14F-4D97-AF65-F5344CB8AC3E}">
        <p14:creationId xmlns:p14="http://schemas.microsoft.com/office/powerpoint/2010/main" val="1617356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F68324-F4B2-4199-A548-A3755E93F1D6}"/>
              </a:ext>
            </a:extLst>
          </p:cNvPr>
          <p:cNvSpPr/>
          <p:nvPr/>
        </p:nvSpPr>
        <p:spPr>
          <a:xfrm>
            <a:off x="168612" y="1020449"/>
            <a:ext cx="10434537" cy="4524315"/>
          </a:xfrm>
          <a:prstGeom prst="rect">
            <a:avLst/>
          </a:prstGeom>
        </p:spPr>
        <p:txBody>
          <a:bodyPr wrap="square">
            <a:spAutoFit/>
          </a:bodyPr>
          <a:lstStyle/>
          <a:p>
            <a:r>
              <a:rPr lang="en-US" sz="3600" dirty="0">
                <a:solidFill>
                  <a:srgbClr val="FF0000"/>
                </a:solidFill>
                <a:latin typeface="-apple-system"/>
              </a:rPr>
              <a:t>(4) Theano</a:t>
            </a:r>
          </a:p>
          <a:p>
            <a:endParaRPr lang="en-US" sz="3600" dirty="0">
              <a:solidFill>
                <a:srgbClr val="FF0000"/>
              </a:solidFill>
              <a:latin typeface="-apple-system"/>
            </a:endParaRPr>
          </a:p>
          <a:p>
            <a:pPr marL="285750" indent="-285750">
              <a:buFont typeface="Arial" panose="020B0604020202020204" pitchFamily="34" charset="0"/>
              <a:buChar char="•"/>
            </a:pPr>
            <a:r>
              <a:rPr lang="en-US" sz="2400" dirty="0">
                <a:solidFill>
                  <a:srgbClr val="24292F"/>
                </a:solidFill>
                <a:latin typeface="-apple-system"/>
              </a:rPr>
              <a:t>Theano used to be one of the more popular deep learning libraries, an open-source project that lets programmers define, evaluate, and optimize mathematical expressions, including multi-dimensional arrays and matrix-valued expressions.</a:t>
            </a:r>
          </a:p>
          <a:p>
            <a:pPr marL="285750" indent="-285750">
              <a:buFont typeface="Arial" panose="020B0604020202020204" pitchFamily="34" charset="0"/>
              <a:buChar char="•"/>
            </a:pPr>
            <a:endParaRPr lang="en-US" sz="2400" dirty="0">
              <a:solidFill>
                <a:srgbClr val="24292F"/>
              </a:solidFill>
              <a:latin typeface="-apple-system"/>
            </a:endParaRPr>
          </a:p>
          <a:p>
            <a:pPr marL="285750" indent="-285750">
              <a:buFont typeface="Arial" panose="020B0604020202020204" pitchFamily="34" charset="0"/>
              <a:buChar char="•"/>
            </a:pPr>
            <a:r>
              <a:rPr lang="en-US" sz="2400" dirty="0">
                <a:solidFill>
                  <a:srgbClr val="24292F"/>
                </a:solidFill>
                <a:latin typeface="-apple-system"/>
              </a:rPr>
              <a:t>Theano was developed by the </a:t>
            </a:r>
            <a:r>
              <a:rPr lang="en-US" sz="2400" b="1" dirty="0" err="1">
                <a:solidFill>
                  <a:srgbClr val="24292F"/>
                </a:solidFill>
                <a:latin typeface="-apple-system"/>
              </a:rPr>
              <a:t>Universite</a:t>
            </a:r>
            <a:r>
              <a:rPr lang="en-US" sz="2400" b="1" dirty="0">
                <a:solidFill>
                  <a:srgbClr val="24292F"/>
                </a:solidFill>
                <a:latin typeface="-apple-system"/>
              </a:rPr>
              <a:t> de Montreal in 2007 </a:t>
            </a:r>
            <a:r>
              <a:rPr lang="en-US" sz="2400" dirty="0">
                <a:solidFill>
                  <a:srgbClr val="24292F"/>
                </a:solidFill>
                <a:latin typeface="-apple-system"/>
              </a:rPr>
              <a:t>and is a key foundational library used for deep learning in Python. It’s considered the grandfather of deep learning frameworks and has fallen out of favor by most researchers outside academia.</a:t>
            </a:r>
          </a:p>
        </p:txBody>
      </p:sp>
      <p:pic>
        <p:nvPicPr>
          <p:cNvPr id="4098" name="Picture 2" descr="See the source image">
            <a:extLst>
              <a:ext uri="{FF2B5EF4-FFF2-40B4-BE49-F238E27FC236}">
                <a16:creationId xmlns:a16="http://schemas.microsoft.com/office/drawing/2014/main" id="{0C4DAB11-0D5C-4B71-A806-1B3268A1C6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6800" y="661864"/>
            <a:ext cx="2863174" cy="651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49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F68324-F4B2-4199-A548-A3755E93F1D6}"/>
              </a:ext>
            </a:extLst>
          </p:cNvPr>
          <p:cNvSpPr/>
          <p:nvPr/>
        </p:nvSpPr>
        <p:spPr>
          <a:xfrm>
            <a:off x="168612" y="1020449"/>
            <a:ext cx="10434537" cy="5632311"/>
          </a:xfrm>
          <a:prstGeom prst="rect">
            <a:avLst/>
          </a:prstGeom>
        </p:spPr>
        <p:txBody>
          <a:bodyPr wrap="square">
            <a:spAutoFit/>
          </a:bodyPr>
          <a:lstStyle/>
          <a:p>
            <a:r>
              <a:rPr lang="en-US" sz="3600" dirty="0">
                <a:solidFill>
                  <a:srgbClr val="FF0000"/>
                </a:solidFill>
                <a:latin typeface="-apple-system"/>
              </a:rPr>
              <a:t>(5 and so on)</a:t>
            </a:r>
          </a:p>
          <a:p>
            <a:endParaRPr lang="en-US" sz="3600" dirty="0">
              <a:solidFill>
                <a:srgbClr val="FF0000"/>
              </a:solidFill>
              <a:latin typeface="-apple-system"/>
            </a:endParaRPr>
          </a:p>
          <a:p>
            <a:r>
              <a:rPr lang="en-US" sz="2400" dirty="0">
                <a:solidFill>
                  <a:srgbClr val="24292F"/>
                </a:solidFill>
                <a:latin typeface="-apple-system"/>
              </a:rPr>
              <a:t>The number of Deep Learning framework is not just standing still, other tech giants are into the game:</a:t>
            </a:r>
          </a:p>
          <a:p>
            <a:pPr marL="342900" indent="-342900">
              <a:buFont typeface="Arial" panose="020B0604020202020204" pitchFamily="34" charset="0"/>
              <a:buChar char="•"/>
            </a:pPr>
            <a:r>
              <a:rPr lang="en-US" sz="2400" dirty="0">
                <a:solidFill>
                  <a:srgbClr val="24292F"/>
                </a:solidFill>
                <a:latin typeface="-apple-system"/>
              </a:rPr>
              <a:t>Microsoft Cognitive Toolkit (CNTK) launched in 2017</a:t>
            </a:r>
          </a:p>
          <a:p>
            <a:pPr marL="342900" indent="-342900">
              <a:buFont typeface="Arial" panose="020B0604020202020204" pitchFamily="34" charset="0"/>
              <a:buChar char="•"/>
            </a:pPr>
            <a:endParaRPr lang="en-US" sz="2400" dirty="0">
              <a:solidFill>
                <a:srgbClr val="24292F"/>
              </a:solidFill>
              <a:latin typeface="-apple-system"/>
            </a:endParaRPr>
          </a:p>
          <a:p>
            <a:pPr marL="342900" indent="-342900">
              <a:buFont typeface="Arial" panose="020B0604020202020204" pitchFamily="34" charset="0"/>
              <a:buChar char="•"/>
            </a:pPr>
            <a:r>
              <a:rPr lang="en-US" sz="2400" dirty="0">
                <a:solidFill>
                  <a:srgbClr val="24292F"/>
                </a:solidFill>
                <a:latin typeface="-apple-system"/>
              </a:rPr>
              <a:t>Meta/FB launched Caffe2 as successor to the </a:t>
            </a:r>
            <a:r>
              <a:rPr lang="en-US" sz="2400" dirty="0" err="1">
                <a:solidFill>
                  <a:srgbClr val="24292F"/>
                </a:solidFill>
                <a:latin typeface="-apple-system"/>
              </a:rPr>
              <a:t>wellknown</a:t>
            </a:r>
            <a:r>
              <a:rPr lang="en-US" sz="2400" dirty="0">
                <a:solidFill>
                  <a:srgbClr val="24292F"/>
                </a:solidFill>
                <a:latin typeface="-apple-system"/>
              </a:rPr>
              <a:t> Caffe framework (developed by the Berkeley Vision and Learning Center)</a:t>
            </a:r>
          </a:p>
          <a:p>
            <a:pPr marL="342900" indent="-342900">
              <a:buFont typeface="Arial" panose="020B0604020202020204" pitchFamily="34" charset="0"/>
              <a:buChar char="•"/>
            </a:pPr>
            <a:endParaRPr lang="en-US" sz="2400" dirty="0">
              <a:solidFill>
                <a:srgbClr val="24292F"/>
              </a:solidFill>
              <a:latin typeface="-apple-system"/>
            </a:endParaRPr>
          </a:p>
          <a:p>
            <a:pPr marL="342900" indent="-342900">
              <a:buFont typeface="Arial" panose="020B0604020202020204" pitchFamily="34" charset="0"/>
              <a:buChar char="•"/>
            </a:pPr>
            <a:r>
              <a:rPr lang="en-US" sz="2400" dirty="0">
                <a:solidFill>
                  <a:srgbClr val="24292F"/>
                </a:solidFill>
                <a:latin typeface="-apple-system"/>
              </a:rPr>
              <a:t>Apache </a:t>
            </a:r>
            <a:r>
              <a:rPr lang="en-US" sz="2400" dirty="0" err="1">
                <a:solidFill>
                  <a:srgbClr val="24292F"/>
                </a:solidFill>
                <a:latin typeface="-apple-system"/>
              </a:rPr>
              <a:t>MXnet</a:t>
            </a:r>
            <a:r>
              <a:rPr lang="en-US" sz="2400" dirty="0">
                <a:solidFill>
                  <a:srgbClr val="24292F"/>
                </a:solidFill>
                <a:latin typeface="-apple-system"/>
              </a:rPr>
              <a:t> supported by Microsoft and Amazon and it supports many other languages including R (Yes R)</a:t>
            </a:r>
          </a:p>
          <a:p>
            <a:pPr marL="342900" indent="-342900">
              <a:buFont typeface="Arial" panose="020B0604020202020204" pitchFamily="34" charset="0"/>
              <a:buChar char="•"/>
            </a:pPr>
            <a:endParaRPr lang="en-US" sz="2400" dirty="0">
              <a:solidFill>
                <a:srgbClr val="24292F"/>
              </a:solidFill>
              <a:latin typeface="-apple-system"/>
            </a:endParaRPr>
          </a:p>
          <a:p>
            <a:pPr marL="342900" indent="-342900">
              <a:buFont typeface="Arial" panose="020B0604020202020204" pitchFamily="34" charset="0"/>
              <a:buChar char="•"/>
            </a:pPr>
            <a:r>
              <a:rPr lang="en-US" sz="2400" dirty="0">
                <a:solidFill>
                  <a:srgbClr val="24292F"/>
                </a:solidFill>
                <a:latin typeface="-apple-system"/>
              </a:rPr>
              <a:t>And many more: Sonnet (from Google DeepMind), H20.ai, Spark</a:t>
            </a:r>
          </a:p>
          <a:p>
            <a:pPr marL="285750" indent="-285750">
              <a:buFont typeface="Arial" panose="020B0604020202020204" pitchFamily="34" charset="0"/>
              <a:buChar char="•"/>
            </a:pPr>
            <a:endParaRPr lang="en-US" sz="2400" dirty="0">
              <a:solidFill>
                <a:srgbClr val="24292F"/>
              </a:solidFill>
              <a:latin typeface="-apple-system"/>
            </a:endParaRPr>
          </a:p>
        </p:txBody>
      </p:sp>
      <p:pic>
        <p:nvPicPr>
          <p:cNvPr id="6146" name="Picture 2" descr="Image result for CNTK">
            <a:extLst>
              <a:ext uri="{FF2B5EF4-FFF2-40B4-BE49-F238E27FC236}">
                <a16:creationId xmlns:a16="http://schemas.microsoft.com/office/drawing/2014/main" id="{61836111-FD01-41DF-95F1-D68A084B20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234" b="31348"/>
          <a:stretch/>
        </p:blipFill>
        <p:spPr bwMode="auto">
          <a:xfrm>
            <a:off x="7784249" y="2486376"/>
            <a:ext cx="1921834" cy="94262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caffe2">
            <a:extLst>
              <a:ext uri="{FF2B5EF4-FFF2-40B4-BE49-F238E27FC236}">
                <a16:creationId xmlns:a16="http://schemas.microsoft.com/office/drawing/2014/main" id="{C46A5BE5-8C57-4E25-BD6C-F85A55527C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93" t="30993" r="4880" b="26454"/>
          <a:stretch/>
        </p:blipFill>
        <p:spPr bwMode="auto">
          <a:xfrm>
            <a:off x="9859616" y="3404681"/>
            <a:ext cx="2081719" cy="72957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MXNet">
            <a:extLst>
              <a:ext uri="{FF2B5EF4-FFF2-40B4-BE49-F238E27FC236}">
                <a16:creationId xmlns:a16="http://schemas.microsoft.com/office/drawing/2014/main" id="{9EFB13A5-D191-4C80-A8FB-C9D1D5F947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559" y="4498349"/>
            <a:ext cx="2176766" cy="75741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sonnet google deepmind">
            <a:extLst>
              <a:ext uri="{FF2B5EF4-FFF2-40B4-BE49-F238E27FC236}">
                <a16:creationId xmlns:a16="http://schemas.microsoft.com/office/drawing/2014/main" id="{EB8B62F7-2FBA-4F5F-A117-8006C09198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881" t="45021" r="1883" b="12426"/>
          <a:stretch/>
        </p:blipFill>
        <p:spPr bwMode="auto">
          <a:xfrm>
            <a:off x="8745166" y="5598527"/>
            <a:ext cx="1731523" cy="729576"/>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See the source image">
            <a:extLst>
              <a:ext uri="{FF2B5EF4-FFF2-40B4-BE49-F238E27FC236}">
                <a16:creationId xmlns:a16="http://schemas.microsoft.com/office/drawing/2014/main" id="{C87A2394-492C-4DCB-80AC-C3CBB84801C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03149" y="5603042"/>
            <a:ext cx="1338186" cy="729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189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user-images.githubusercontent.com/43855029/119177851-e6eb9380-ba3a-11eb-88be-938c8c190a50.png">
            <a:extLst>
              <a:ext uri="{FF2B5EF4-FFF2-40B4-BE49-F238E27FC236}">
                <a16:creationId xmlns:a16="http://schemas.microsoft.com/office/drawing/2014/main" id="{E29D6D6D-6C97-40DC-A090-8BCA3F499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7478" y="1180289"/>
            <a:ext cx="9828786" cy="54309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BA80AE2-B27A-493F-83D2-3EF7313E6D54}"/>
              </a:ext>
            </a:extLst>
          </p:cNvPr>
          <p:cNvSpPr txBox="1"/>
          <p:nvPr/>
        </p:nvSpPr>
        <p:spPr>
          <a:xfrm>
            <a:off x="1984443" y="321013"/>
            <a:ext cx="6079787" cy="584775"/>
          </a:xfrm>
          <a:prstGeom prst="rect">
            <a:avLst/>
          </a:prstGeom>
          <a:noFill/>
        </p:spPr>
        <p:txBody>
          <a:bodyPr wrap="square" rtlCol="0">
            <a:spAutoFit/>
          </a:bodyPr>
          <a:lstStyle/>
          <a:p>
            <a:r>
              <a:rPr lang="en-US" sz="3200" dirty="0"/>
              <a:t>… in comparison</a:t>
            </a:r>
          </a:p>
        </p:txBody>
      </p:sp>
    </p:spTree>
    <p:extLst>
      <p:ext uri="{BB962C8B-B14F-4D97-AF65-F5344CB8AC3E}">
        <p14:creationId xmlns:p14="http://schemas.microsoft.com/office/powerpoint/2010/main" val="1595826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0779D0-85A4-4613-B135-86791F4794B9}"/>
              </a:ext>
            </a:extLst>
          </p:cNvPr>
          <p:cNvSpPr/>
          <p:nvPr/>
        </p:nvSpPr>
        <p:spPr>
          <a:xfrm>
            <a:off x="885216" y="983371"/>
            <a:ext cx="10690697" cy="4708981"/>
          </a:xfrm>
          <a:prstGeom prst="rect">
            <a:avLst/>
          </a:prstGeom>
        </p:spPr>
        <p:txBody>
          <a:bodyPr wrap="square">
            <a:spAutoFit/>
          </a:bodyPr>
          <a:lstStyle/>
          <a:p>
            <a:r>
              <a:rPr lang="en-US" sz="4400" b="1" dirty="0">
                <a:solidFill>
                  <a:srgbClr val="24292F"/>
                </a:solidFill>
                <a:latin typeface="-apple-system"/>
              </a:rPr>
              <a:t>Conclusions:</a:t>
            </a:r>
          </a:p>
          <a:p>
            <a:pPr marL="457200" indent="-457200">
              <a:buFont typeface="Arial" panose="020B0604020202020204" pitchFamily="34" charset="0"/>
              <a:buChar char="•"/>
            </a:pPr>
            <a:r>
              <a:rPr lang="en-US" sz="3200" dirty="0" err="1">
                <a:solidFill>
                  <a:srgbClr val="24292F"/>
                </a:solidFill>
                <a:latin typeface="-apple-system"/>
              </a:rPr>
              <a:t>Keras</a:t>
            </a:r>
            <a:r>
              <a:rPr lang="en-US" sz="3200" dirty="0">
                <a:solidFill>
                  <a:srgbClr val="24292F"/>
                </a:solidFill>
                <a:latin typeface="-apple-system"/>
              </a:rPr>
              <a:t> is the easiest Deep Learning Library API. It is easy to transit from </a:t>
            </a:r>
            <a:r>
              <a:rPr lang="en-US" sz="3200" dirty="0" err="1">
                <a:solidFill>
                  <a:srgbClr val="24292F"/>
                </a:solidFill>
                <a:latin typeface="-apple-system"/>
              </a:rPr>
              <a:t>scikit</a:t>
            </a:r>
            <a:r>
              <a:rPr lang="en-US" sz="3200" dirty="0">
                <a:solidFill>
                  <a:srgbClr val="24292F"/>
                </a:solidFill>
                <a:latin typeface="-apple-system"/>
              </a:rPr>
              <a:t>-learn based model</a:t>
            </a:r>
          </a:p>
          <a:p>
            <a:pPr marL="457200" indent="-457200">
              <a:buFont typeface="Arial" panose="020B0604020202020204" pitchFamily="34" charset="0"/>
              <a:buChar char="•"/>
            </a:pPr>
            <a:endParaRPr lang="en-US" sz="3200" dirty="0">
              <a:solidFill>
                <a:srgbClr val="24292F"/>
              </a:solidFill>
              <a:latin typeface="-apple-system"/>
            </a:endParaRPr>
          </a:p>
          <a:p>
            <a:pPr marL="457200" indent="-457200">
              <a:buFont typeface="Arial" panose="020B0604020202020204" pitchFamily="34" charset="0"/>
              <a:buChar char="•"/>
            </a:pPr>
            <a:r>
              <a:rPr lang="en-US" sz="3200" dirty="0" err="1">
                <a:solidFill>
                  <a:srgbClr val="24292F"/>
                </a:solidFill>
                <a:latin typeface="-apple-system"/>
              </a:rPr>
              <a:t>Tensorflow</a:t>
            </a:r>
            <a:r>
              <a:rPr lang="en-US" sz="3200" dirty="0">
                <a:solidFill>
                  <a:srgbClr val="24292F"/>
                </a:solidFill>
                <a:latin typeface="-apple-system"/>
              </a:rPr>
              <a:t> is the most popular DL library developed by Google. It has the most number of user.</a:t>
            </a:r>
          </a:p>
          <a:p>
            <a:pPr marL="457200" indent="-457200">
              <a:buFont typeface="Arial" panose="020B0604020202020204" pitchFamily="34" charset="0"/>
              <a:buChar char="•"/>
            </a:pPr>
            <a:endParaRPr lang="en-US" sz="3200" dirty="0">
              <a:solidFill>
                <a:srgbClr val="24292F"/>
              </a:solidFill>
              <a:latin typeface="-apple-system"/>
            </a:endParaRPr>
          </a:p>
          <a:p>
            <a:pPr marL="457200" indent="-457200">
              <a:buFont typeface="Arial" panose="020B0604020202020204" pitchFamily="34" charset="0"/>
              <a:buChar char="•"/>
            </a:pPr>
            <a:r>
              <a:rPr lang="en-US" sz="3200" dirty="0" err="1">
                <a:solidFill>
                  <a:srgbClr val="24292F"/>
                </a:solidFill>
                <a:latin typeface="-apple-system"/>
              </a:rPr>
              <a:t>Pytorch</a:t>
            </a:r>
            <a:r>
              <a:rPr lang="en-US" sz="3200" dirty="0">
                <a:solidFill>
                  <a:srgbClr val="24292F"/>
                </a:solidFill>
                <a:latin typeface="-apple-system"/>
              </a:rPr>
              <a:t> is developed by Facebook and gaining significant attention from users all over the world</a:t>
            </a:r>
            <a:endParaRPr lang="en-US" sz="3200" b="0" i="0" dirty="0">
              <a:solidFill>
                <a:srgbClr val="24292F"/>
              </a:solidFill>
              <a:effectLst/>
              <a:latin typeface="-apple-system"/>
            </a:endParaRPr>
          </a:p>
        </p:txBody>
      </p:sp>
    </p:spTree>
    <p:extLst>
      <p:ext uri="{BB962C8B-B14F-4D97-AF65-F5344CB8AC3E}">
        <p14:creationId xmlns:p14="http://schemas.microsoft.com/office/powerpoint/2010/main" val="3598985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4" y="264871"/>
            <a:ext cx="11997445" cy="923330"/>
          </a:xfrm>
          <a:prstGeom prst="rect">
            <a:avLst/>
          </a:prstGeom>
          <a:noFill/>
        </p:spPr>
        <p:txBody>
          <a:bodyPr wrap="square" rtlCol="0">
            <a:spAutoFit/>
          </a:bodyPr>
          <a:lstStyle/>
          <a:p>
            <a:r>
              <a:rPr lang="en-US" sz="5400" dirty="0"/>
              <a:t>Recap on ANN: Biological Neural Network</a:t>
            </a:r>
          </a:p>
        </p:txBody>
      </p:sp>
      <p:pic>
        <p:nvPicPr>
          <p:cNvPr id="23554" name="Picture 2" descr="image">
            <a:extLst>
              <a:ext uri="{FF2B5EF4-FFF2-40B4-BE49-F238E27FC236}">
                <a16:creationId xmlns:a16="http://schemas.microsoft.com/office/drawing/2014/main" id="{D248AAF7-F3B5-4318-B92D-D6F6D48A3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001" y="2059629"/>
            <a:ext cx="7177594" cy="357725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C73946E-061A-4CBB-A1AB-DE4D0140C4A9}"/>
              </a:ext>
            </a:extLst>
          </p:cNvPr>
          <p:cNvSpPr/>
          <p:nvPr/>
        </p:nvSpPr>
        <p:spPr>
          <a:xfrm>
            <a:off x="5159447" y="5636886"/>
            <a:ext cx="2826415" cy="369332"/>
          </a:xfrm>
          <a:prstGeom prst="rect">
            <a:avLst/>
          </a:prstGeom>
        </p:spPr>
        <p:txBody>
          <a:bodyPr wrap="none">
            <a:spAutoFit/>
          </a:bodyPr>
          <a:lstStyle/>
          <a:p>
            <a:r>
              <a:rPr lang="en-US" dirty="0">
                <a:solidFill>
                  <a:srgbClr val="333333"/>
                </a:solidFill>
                <a:latin typeface="Helvetica Neue"/>
              </a:rPr>
              <a:t>Biological Neural Network</a:t>
            </a:r>
            <a:endParaRPr lang="en-US" dirty="0"/>
          </a:p>
        </p:txBody>
      </p:sp>
    </p:spTree>
    <p:extLst>
      <p:ext uri="{BB962C8B-B14F-4D97-AF65-F5344CB8AC3E}">
        <p14:creationId xmlns:p14="http://schemas.microsoft.com/office/powerpoint/2010/main" val="875374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9349392" cy="923330"/>
          </a:xfrm>
          <a:prstGeom prst="rect">
            <a:avLst/>
          </a:prstGeom>
          <a:noFill/>
        </p:spPr>
        <p:txBody>
          <a:bodyPr wrap="square" rtlCol="0">
            <a:spAutoFit/>
          </a:bodyPr>
          <a:lstStyle/>
          <a:p>
            <a:r>
              <a:rPr lang="en-US" sz="5400" dirty="0"/>
              <a:t>Recap on ANN: Perceptron</a:t>
            </a:r>
          </a:p>
        </p:txBody>
      </p:sp>
      <p:sp>
        <p:nvSpPr>
          <p:cNvPr id="2" name="Oval 1">
            <a:extLst>
              <a:ext uri="{FF2B5EF4-FFF2-40B4-BE49-F238E27FC236}">
                <a16:creationId xmlns:a16="http://schemas.microsoft.com/office/drawing/2014/main" id="{238329C6-CBC9-4E07-98C0-63966FF63070}"/>
              </a:ext>
            </a:extLst>
          </p:cNvPr>
          <p:cNvSpPr/>
          <p:nvPr/>
        </p:nvSpPr>
        <p:spPr>
          <a:xfrm>
            <a:off x="3628416" y="2330573"/>
            <a:ext cx="943583" cy="92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046FCFA-0E31-46CC-BB4D-CC45E4A0FCD9}"/>
              </a:ext>
            </a:extLst>
          </p:cNvPr>
          <p:cNvCxnSpPr>
            <a:cxnSpLocks/>
            <a:endCxn id="2" idx="2"/>
          </p:cNvCxnSpPr>
          <p:nvPr/>
        </p:nvCxnSpPr>
        <p:spPr>
          <a:xfrm>
            <a:off x="2393003" y="2792238"/>
            <a:ext cx="12354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092C6E9-E699-4D36-8120-26B16F99F7AC}"/>
              </a:ext>
            </a:extLst>
          </p:cNvPr>
          <p:cNvCxnSpPr>
            <a:cxnSpLocks/>
          </p:cNvCxnSpPr>
          <p:nvPr/>
        </p:nvCxnSpPr>
        <p:spPr>
          <a:xfrm>
            <a:off x="4571999" y="2792238"/>
            <a:ext cx="12354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309C3FF-14E4-4C46-8AED-8D540AF212A2}"/>
              </a:ext>
            </a:extLst>
          </p:cNvPr>
          <p:cNvSpPr txBox="1"/>
          <p:nvPr/>
        </p:nvSpPr>
        <p:spPr>
          <a:xfrm>
            <a:off x="3628416" y="3429000"/>
            <a:ext cx="1079771" cy="369332"/>
          </a:xfrm>
          <a:prstGeom prst="rect">
            <a:avLst/>
          </a:prstGeom>
          <a:noFill/>
        </p:spPr>
        <p:txBody>
          <a:bodyPr wrap="square" rtlCol="0">
            <a:spAutoFit/>
          </a:bodyPr>
          <a:lstStyle/>
          <a:p>
            <a:r>
              <a:rPr lang="en-US" dirty="0"/>
              <a:t>Neuron</a:t>
            </a:r>
          </a:p>
        </p:txBody>
      </p:sp>
      <p:sp>
        <p:nvSpPr>
          <p:cNvPr id="10" name="TextBox 9">
            <a:extLst>
              <a:ext uri="{FF2B5EF4-FFF2-40B4-BE49-F238E27FC236}">
                <a16:creationId xmlns:a16="http://schemas.microsoft.com/office/drawing/2014/main" id="{61F2D488-BA3B-418A-92EF-1E2F5AA819F8}"/>
              </a:ext>
            </a:extLst>
          </p:cNvPr>
          <p:cNvSpPr txBox="1"/>
          <p:nvPr/>
        </p:nvSpPr>
        <p:spPr>
          <a:xfrm>
            <a:off x="2060640" y="2607572"/>
            <a:ext cx="476656" cy="369332"/>
          </a:xfrm>
          <a:prstGeom prst="rect">
            <a:avLst/>
          </a:prstGeom>
          <a:noFill/>
        </p:spPr>
        <p:txBody>
          <a:bodyPr wrap="square" rtlCol="0">
            <a:spAutoFit/>
          </a:bodyPr>
          <a:lstStyle/>
          <a:p>
            <a:r>
              <a:rPr lang="en-US" dirty="0"/>
              <a:t>x</a:t>
            </a:r>
          </a:p>
        </p:txBody>
      </p:sp>
      <p:sp>
        <p:nvSpPr>
          <p:cNvPr id="12" name="TextBox 11">
            <a:extLst>
              <a:ext uri="{FF2B5EF4-FFF2-40B4-BE49-F238E27FC236}">
                <a16:creationId xmlns:a16="http://schemas.microsoft.com/office/drawing/2014/main" id="{BDAEF9E2-5BEC-45D2-B154-78AF5FC886BB}"/>
              </a:ext>
            </a:extLst>
          </p:cNvPr>
          <p:cNvSpPr txBox="1"/>
          <p:nvPr/>
        </p:nvSpPr>
        <p:spPr>
          <a:xfrm>
            <a:off x="5869023" y="2607812"/>
            <a:ext cx="476656" cy="369332"/>
          </a:xfrm>
          <a:prstGeom prst="rect">
            <a:avLst/>
          </a:prstGeom>
          <a:noFill/>
        </p:spPr>
        <p:txBody>
          <a:bodyPr wrap="square" rtlCol="0">
            <a:spAutoFit/>
          </a:bodyPr>
          <a:lstStyle/>
          <a:p>
            <a:r>
              <a:rPr lang="en-US" dirty="0"/>
              <a:t>y</a:t>
            </a:r>
          </a:p>
        </p:txBody>
      </p:sp>
      <p:sp>
        <p:nvSpPr>
          <p:cNvPr id="11" name="Rectangle: Rounded Corners 10">
            <a:extLst>
              <a:ext uri="{FF2B5EF4-FFF2-40B4-BE49-F238E27FC236}">
                <a16:creationId xmlns:a16="http://schemas.microsoft.com/office/drawing/2014/main" id="{CCDA5BDA-D009-439A-81B1-7FD898066FAD}"/>
              </a:ext>
            </a:extLst>
          </p:cNvPr>
          <p:cNvSpPr/>
          <p:nvPr/>
        </p:nvSpPr>
        <p:spPr>
          <a:xfrm>
            <a:off x="6750996" y="2330573"/>
            <a:ext cx="2013626" cy="9233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wx</a:t>
            </a:r>
            <a:r>
              <a:rPr lang="en-US" dirty="0"/>
              <a:t> &gt; k: y=1</a:t>
            </a:r>
          </a:p>
          <a:p>
            <a:pPr algn="ctr"/>
            <a:r>
              <a:rPr lang="en-US" dirty="0" err="1"/>
              <a:t>wx</a:t>
            </a:r>
            <a:r>
              <a:rPr lang="en-US" dirty="0"/>
              <a:t> &lt; k: y=0</a:t>
            </a:r>
          </a:p>
        </p:txBody>
      </p:sp>
    </p:spTree>
    <p:extLst>
      <p:ext uri="{BB962C8B-B14F-4D97-AF65-F5344CB8AC3E}">
        <p14:creationId xmlns:p14="http://schemas.microsoft.com/office/powerpoint/2010/main" val="276911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9349392" cy="923330"/>
          </a:xfrm>
          <a:prstGeom prst="rect">
            <a:avLst/>
          </a:prstGeom>
          <a:noFill/>
        </p:spPr>
        <p:txBody>
          <a:bodyPr wrap="square" rtlCol="0">
            <a:spAutoFit/>
          </a:bodyPr>
          <a:lstStyle/>
          <a:p>
            <a:r>
              <a:rPr lang="en-US" sz="5400" dirty="0"/>
              <a:t>Recap on ANN: Perceptron</a:t>
            </a:r>
          </a:p>
        </p:txBody>
      </p:sp>
      <p:sp>
        <p:nvSpPr>
          <p:cNvPr id="2" name="Oval 1">
            <a:extLst>
              <a:ext uri="{FF2B5EF4-FFF2-40B4-BE49-F238E27FC236}">
                <a16:creationId xmlns:a16="http://schemas.microsoft.com/office/drawing/2014/main" id="{238329C6-CBC9-4E07-98C0-63966FF63070}"/>
              </a:ext>
            </a:extLst>
          </p:cNvPr>
          <p:cNvSpPr/>
          <p:nvPr/>
        </p:nvSpPr>
        <p:spPr>
          <a:xfrm>
            <a:off x="3628416" y="2330573"/>
            <a:ext cx="943583" cy="92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046FCFA-0E31-46CC-BB4D-CC45E4A0FCD9}"/>
              </a:ext>
            </a:extLst>
          </p:cNvPr>
          <p:cNvCxnSpPr>
            <a:cxnSpLocks/>
          </p:cNvCxnSpPr>
          <p:nvPr/>
        </p:nvCxnSpPr>
        <p:spPr>
          <a:xfrm>
            <a:off x="2298968" y="2330573"/>
            <a:ext cx="1329448" cy="4616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092C6E9-E699-4D36-8120-26B16F99F7AC}"/>
              </a:ext>
            </a:extLst>
          </p:cNvPr>
          <p:cNvCxnSpPr>
            <a:cxnSpLocks/>
          </p:cNvCxnSpPr>
          <p:nvPr/>
        </p:nvCxnSpPr>
        <p:spPr>
          <a:xfrm>
            <a:off x="4571999" y="2792238"/>
            <a:ext cx="12354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309C3FF-14E4-4C46-8AED-8D540AF212A2}"/>
              </a:ext>
            </a:extLst>
          </p:cNvPr>
          <p:cNvSpPr txBox="1"/>
          <p:nvPr/>
        </p:nvSpPr>
        <p:spPr>
          <a:xfrm>
            <a:off x="3628416" y="3429000"/>
            <a:ext cx="1079771" cy="369332"/>
          </a:xfrm>
          <a:prstGeom prst="rect">
            <a:avLst/>
          </a:prstGeom>
          <a:noFill/>
        </p:spPr>
        <p:txBody>
          <a:bodyPr wrap="square" rtlCol="0">
            <a:spAutoFit/>
          </a:bodyPr>
          <a:lstStyle/>
          <a:p>
            <a:r>
              <a:rPr lang="en-US" dirty="0"/>
              <a:t>Neuron</a:t>
            </a:r>
          </a:p>
        </p:txBody>
      </p:sp>
      <p:sp>
        <p:nvSpPr>
          <p:cNvPr id="10" name="TextBox 9">
            <a:extLst>
              <a:ext uri="{FF2B5EF4-FFF2-40B4-BE49-F238E27FC236}">
                <a16:creationId xmlns:a16="http://schemas.microsoft.com/office/drawing/2014/main" id="{61F2D488-BA3B-418A-92EF-1E2F5AA819F8}"/>
              </a:ext>
            </a:extLst>
          </p:cNvPr>
          <p:cNvSpPr txBox="1"/>
          <p:nvPr/>
        </p:nvSpPr>
        <p:spPr>
          <a:xfrm>
            <a:off x="1916347" y="2145907"/>
            <a:ext cx="476656" cy="369332"/>
          </a:xfrm>
          <a:prstGeom prst="rect">
            <a:avLst/>
          </a:prstGeom>
          <a:noFill/>
        </p:spPr>
        <p:txBody>
          <a:bodyPr wrap="square" rtlCol="0">
            <a:spAutoFit/>
          </a:bodyPr>
          <a:lstStyle/>
          <a:p>
            <a:r>
              <a:rPr lang="en-US" dirty="0"/>
              <a:t>x1</a:t>
            </a:r>
          </a:p>
        </p:txBody>
      </p:sp>
      <p:sp>
        <p:nvSpPr>
          <p:cNvPr id="12" name="TextBox 11">
            <a:extLst>
              <a:ext uri="{FF2B5EF4-FFF2-40B4-BE49-F238E27FC236}">
                <a16:creationId xmlns:a16="http://schemas.microsoft.com/office/drawing/2014/main" id="{BDAEF9E2-5BEC-45D2-B154-78AF5FC886BB}"/>
              </a:ext>
            </a:extLst>
          </p:cNvPr>
          <p:cNvSpPr txBox="1"/>
          <p:nvPr/>
        </p:nvSpPr>
        <p:spPr>
          <a:xfrm>
            <a:off x="5869023" y="2607812"/>
            <a:ext cx="476656" cy="369332"/>
          </a:xfrm>
          <a:prstGeom prst="rect">
            <a:avLst/>
          </a:prstGeom>
          <a:noFill/>
        </p:spPr>
        <p:txBody>
          <a:bodyPr wrap="square" rtlCol="0">
            <a:spAutoFit/>
          </a:bodyPr>
          <a:lstStyle/>
          <a:p>
            <a:r>
              <a:rPr lang="en-US" dirty="0"/>
              <a:t>y</a:t>
            </a:r>
          </a:p>
        </p:txBody>
      </p:sp>
      <p:sp>
        <p:nvSpPr>
          <p:cNvPr id="11" name="Rectangle: Rounded Corners 10">
            <a:extLst>
              <a:ext uri="{FF2B5EF4-FFF2-40B4-BE49-F238E27FC236}">
                <a16:creationId xmlns:a16="http://schemas.microsoft.com/office/drawing/2014/main" id="{CCDA5BDA-D009-439A-81B1-7FD898066FAD}"/>
              </a:ext>
            </a:extLst>
          </p:cNvPr>
          <p:cNvSpPr/>
          <p:nvPr/>
        </p:nvSpPr>
        <p:spPr>
          <a:xfrm>
            <a:off x="6750996" y="2330573"/>
            <a:ext cx="2217906" cy="9233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r>
              <a:rPr lang="en-US" baseline="-25000" dirty="0"/>
              <a:t>1</a:t>
            </a:r>
            <a:r>
              <a:rPr lang="en-US" dirty="0"/>
              <a:t>x</a:t>
            </a:r>
            <a:r>
              <a:rPr lang="en-US" baseline="-25000" dirty="0"/>
              <a:t>1</a:t>
            </a:r>
            <a:r>
              <a:rPr lang="en-US" dirty="0"/>
              <a:t>+w</a:t>
            </a:r>
            <a:r>
              <a:rPr lang="en-US" baseline="-25000" dirty="0"/>
              <a:t>2</a:t>
            </a:r>
            <a:r>
              <a:rPr lang="en-US" dirty="0"/>
              <a:t>x</a:t>
            </a:r>
            <a:r>
              <a:rPr lang="en-US" baseline="-25000" dirty="0"/>
              <a:t>2</a:t>
            </a:r>
            <a:r>
              <a:rPr lang="en-US" dirty="0"/>
              <a:t> &gt; k: y=1</a:t>
            </a:r>
          </a:p>
          <a:p>
            <a:pPr algn="ctr"/>
            <a:r>
              <a:rPr lang="en-US" dirty="0"/>
              <a:t>w</a:t>
            </a:r>
            <a:r>
              <a:rPr lang="en-US" baseline="-25000" dirty="0"/>
              <a:t>1</a:t>
            </a:r>
            <a:r>
              <a:rPr lang="en-US" dirty="0"/>
              <a:t>x</a:t>
            </a:r>
            <a:r>
              <a:rPr lang="en-US" baseline="-25000" dirty="0"/>
              <a:t>1</a:t>
            </a:r>
            <a:r>
              <a:rPr lang="en-US" dirty="0"/>
              <a:t>+w</a:t>
            </a:r>
            <a:r>
              <a:rPr lang="en-US" baseline="-25000" dirty="0"/>
              <a:t>2</a:t>
            </a:r>
            <a:r>
              <a:rPr lang="en-US" dirty="0"/>
              <a:t>x</a:t>
            </a:r>
            <a:r>
              <a:rPr lang="en-US" baseline="-25000" dirty="0"/>
              <a:t>2</a:t>
            </a:r>
            <a:r>
              <a:rPr lang="en-US" dirty="0"/>
              <a:t> &lt; k: y=0</a:t>
            </a:r>
          </a:p>
        </p:txBody>
      </p:sp>
      <p:cxnSp>
        <p:nvCxnSpPr>
          <p:cNvPr id="13" name="Straight Arrow Connector 12">
            <a:extLst>
              <a:ext uri="{FF2B5EF4-FFF2-40B4-BE49-F238E27FC236}">
                <a16:creationId xmlns:a16="http://schemas.microsoft.com/office/drawing/2014/main" id="{8139C62F-82D7-4697-8DDF-FE5EABB025BB}"/>
              </a:ext>
            </a:extLst>
          </p:cNvPr>
          <p:cNvCxnSpPr>
            <a:cxnSpLocks/>
            <a:endCxn id="2" idx="2"/>
          </p:cNvCxnSpPr>
          <p:nvPr/>
        </p:nvCxnSpPr>
        <p:spPr>
          <a:xfrm flipV="1">
            <a:off x="2298968" y="2792238"/>
            <a:ext cx="1329448" cy="3459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BD19EE4-DA0E-4A86-8EEE-8241D82EEFD9}"/>
              </a:ext>
            </a:extLst>
          </p:cNvPr>
          <p:cNvSpPr txBox="1"/>
          <p:nvPr/>
        </p:nvSpPr>
        <p:spPr>
          <a:xfrm>
            <a:off x="1916347" y="2953541"/>
            <a:ext cx="476656" cy="369332"/>
          </a:xfrm>
          <a:prstGeom prst="rect">
            <a:avLst/>
          </a:prstGeom>
          <a:noFill/>
        </p:spPr>
        <p:txBody>
          <a:bodyPr wrap="square" rtlCol="0">
            <a:spAutoFit/>
          </a:bodyPr>
          <a:lstStyle/>
          <a:p>
            <a:r>
              <a:rPr lang="en-US" dirty="0"/>
              <a:t>x2</a:t>
            </a:r>
          </a:p>
        </p:txBody>
      </p:sp>
    </p:spTree>
    <p:extLst>
      <p:ext uri="{BB962C8B-B14F-4D97-AF65-F5344CB8AC3E}">
        <p14:creationId xmlns:p14="http://schemas.microsoft.com/office/powerpoint/2010/main" val="2930934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9349392" cy="923330"/>
          </a:xfrm>
          <a:prstGeom prst="rect">
            <a:avLst/>
          </a:prstGeom>
          <a:noFill/>
        </p:spPr>
        <p:txBody>
          <a:bodyPr wrap="square" rtlCol="0">
            <a:spAutoFit/>
          </a:bodyPr>
          <a:lstStyle/>
          <a:p>
            <a:r>
              <a:rPr lang="en-US" sz="5400" dirty="0"/>
              <a:t>Recap on ANN: Perceptron</a:t>
            </a:r>
          </a:p>
        </p:txBody>
      </p:sp>
      <p:sp>
        <p:nvSpPr>
          <p:cNvPr id="2" name="Oval 1">
            <a:extLst>
              <a:ext uri="{FF2B5EF4-FFF2-40B4-BE49-F238E27FC236}">
                <a16:creationId xmlns:a16="http://schemas.microsoft.com/office/drawing/2014/main" id="{238329C6-CBC9-4E07-98C0-63966FF63070}"/>
              </a:ext>
            </a:extLst>
          </p:cNvPr>
          <p:cNvSpPr/>
          <p:nvPr/>
        </p:nvSpPr>
        <p:spPr>
          <a:xfrm>
            <a:off x="3628416" y="2330573"/>
            <a:ext cx="943583" cy="92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046FCFA-0E31-46CC-BB4D-CC45E4A0FCD9}"/>
              </a:ext>
            </a:extLst>
          </p:cNvPr>
          <p:cNvCxnSpPr>
            <a:cxnSpLocks/>
          </p:cNvCxnSpPr>
          <p:nvPr/>
        </p:nvCxnSpPr>
        <p:spPr>
          <a:xfrm>
            <a:off x="2298968" y="2330573"/>
            <a:ext cx="1329448" cy="4616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092C6E9-E699-4D36-8120-26B16F99F7AC}"/>
              </a:ext>
            </a:extLst>
          </p:cNvPr>
          <p:cNvCxnSpPr>
            <a:cxnSpLocks/>
          </p:cNvCxnSpPr>
          <p:nvPr/>
        </p:nvCxnSpPr>
        <p:spPr>
          <a:xfrm>
            <a:off x="4571999" y="2792238"/>
            <a:ext cx="12354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309C3FF-14E4-4C46-8AED-8D540AF212A2}"/>
              </a:ext>
            </a:extLst>
          </p:cNvPr>
          <p:cNvSpPr txBox="1"/>
          <p:nvPr/>
        </p:nvSpPr>
        <p:spPr>
          <a:xfrm>
            <a:off x="3628416" y="3429000"/>
            <a:ext cx="1079771" cy="369332"/>
          </a:xfrm>
          <a:prstGeom prst="rect">
            <a:avLst/>
          </a:prstGeom>
          <a:noFill/>
        </p:spPr>
        <p:txBody>
          <a:bodyPr wrap="square" rtlCol="0">
            <a:spAutoFit/>
          </a:bodyPr>
          <a:lstStyle/>
          <a:p>
            <a:r>
              <a:rPr lang="en-US" dirty="0"/>
              <a:t>Neuron</a:t>
            </a:r>
          </a:p>
        </p:txBody>
      </p:sp>
      <p:sp>
        <p:nvSpPr>
          <p:cNvPr id="10" name="TextBox 9">
            <a:extLst>
              <a:ext uri="{FF2B5EF4-FFF2-40B4-BE49-F238E27FC236}">
                <a16:creationId xmlns:a16="http://schemas.microsoft.com/office/drawing/2014/main" id="{61F2D488-BA3B-418A-92EF-1E2F5AA819F8}"/>
              </a:ext>
            </a:extLst>
          </p:cNvPr>
          <p:cNvSpPr txBox="1"/>
          <p:nvPr/>
        </p:nvSpPr>
        <p:spPr>
          <a:xfrm>
            <a:off x="1916347" y="2145907"/>
            <a:ext cx="476656" cy="369332"/>
          </a:xfrm>
          <a:prstGeom prst="rect">
            <a:avLst/>
          </a:prstGeom>
          <a:noFill/>
        </p:spPr>
        <p:txBody>
          <a:bodyPr wrap="square" rtlCol="0">
            <a:spAutoFit/>
          </a:bodyPr>
          <a:lstStyle/>
          <a:p>
            <a:r>
              <a:rPr lang="en-US" dirty="0"/>
              <a:t>x</a:t>
            </a:r>
            <a:r>
              <a:rPr lang="en-US" baseline="-25000" dirty="0"/>
              <a:t>1</a:t>
            </a:r>
          </a:p>
        </p:txBody>
      </p:sp>
      <p:sp>
        <p:nvSpPr>
          <p:cNvPr id="12" name="TextBox 11">
            <a:extLst>
              <a:ext uri="{FF2B5EF4-FFF2-40B4-BE49-F238E27FC236}">
                <a16:creationId xmlns:a16="http://schemas.microsoft.com/office/drawing/2014/main" id="{BDAEF9E2-5BEC-45D2-B154-78AF5FC886BB}"/>
              </a:ext>
            </a:extLst>
          </p:cNvPr>
          <p:cNvSpPr txBox="1"/>
          <p:nvPr/>
        </p:nvSpPr>
        <p:spPr>
          <a:xfrm>
            <a:off x="5869023" y="2607812"/>
            <a:ext cx="476656" cy="369332"/>
          </a:xfrm>
          <a:prstGeom prst="rect">
            <a:avLst/>
          </a:prstGeom>
          <a:noFill/>
        </p:spPr>
        <p:txBody>
          <a:bodyPr wrap="square" rtlCol="0">
            <a:spAutoFit/>
          </a:bodyPr>
          <a:lstStyle/>
          <a:p>
            <a:r>
              <a:rPr lang="en-US" dirty="0"/>
              <a:t>y</a:t>
            </a:r>
          </a:p>
        </p:txBody>
      </p:sp>
      <p:sp>
        <p:nvSpPr>
          <p:cNvPr id="11" name="Rectangle: Rounded Corners 10">
            <a:extLst>
              <a:ext uri="{FF2B5EF4-FFF2-40B4-BE49-F238E27FC236}">
                <a16:creationId xmlns:a16="http://schemas.microsoft.com/office/drawing/2014/main" id="{CCDA5BDA-D009-439A-81B1-7FD898066FAD}"/>
              </a:ext>
            </a:extLst>
          </p:cNvPr>
          <p:cNvSpPr/>
          <p:nvPr/>
        </p:nvSpPr>
        <p:spPr>
          <a:xfrm>
            <a:off x="6750996" y="2330573"/>
            <a:ext cx="2217906" cy="9233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Σ</a:t>
            </a:r>
            <a:r>
              <a:rPr lang="en-US" dirty="0" err="1"/>
              <a:t>w</a:t>
            </a:r>
            <a:r>
              <a:rPr lang="en-US" baseline="-25000" dirty="0" err="1"/>
              <a:t>i</a:t>
            </a:r>
            <a:r>
              <a:rPr lang="en-US" dirty="0" err="1"/>
              <a:t>x</a:t>
            </a:r>
            <a:r>
              <a:rPr lang="en-US" baseline="-25000" dirty="0" err="1"/>
              <a:t>i</a:t>
            </a:r>
            <a:r>
              <a:rPr lang="en-US" dirty="0"/>
              <a:t> + ci &gt; K: y=1</a:t>
            </a:r>
          </a:p>
          <a:p>
            <a:pPr algn="ctr"/>
            <a:r>
              <a:rPr lang="el-GR" dirty="0"/>
              <a:t>Σ</a:t>
            </a:r>
            <a:r>
              <a:rPr lang="en-US" dirty="0" err="1"/>
              <a:t>w</a:t>
            </a:r>
            <a:r>
              <a:rPr lang="en-US" baseline="-25000" dirty="0" err="1"/>
              <a:t>i</a:t>
            </a:r>
            <a:r>
              <a:rPr lang="en-US" dirty="0" err="1"/>
              <a:t>x</a:t>
            </a:r>
            <a:r>
              <a:rPr lang="en-US" baseline="-25000" dirty="0" err="1"/>
              <a:t>i</a:t>
            </a:r>
            <a:r>
              <a:rPr lang="en-US" dirty="0"/>
              <a:t> + ci &lt; K: y=0</a:t>
            </a:r>
          </a:p>
        </p:txBody>
      </p:sp>
      <p:cxnSp>
        <p:nvCxnSpPr>
          <p:cNvPr id="13" name="Straight Arrow Connector 12">
            <a:extLst>
              <a:ext uri="{FF2B5EF4-FFF2-40B4-BE49-F238E27FC236}">
                <a16:creationId xmlns:a16="http://schemas.microsoft.com/office/drawing/2014/main" id="{8139C62F-82D7-4697-8DDF-FE5EABB025BB}"/>
              </a:ext>
            </a:extLst>
          </p:cNvPr>
          <p:cNvCxnSpPr>
            <a:cxnSpLocks/>
            <a:endCxn id="2" idx="2"/>
          </p:cNvCxnSpPr>
          <p:nvPr/>
        </p:nvCxnSpPr>
        <p:spPr>
          <a:xfrm flipV="1">
            <a:off x="2298968" y="2792238"/>
            <a:ext cx="1329448" cy="3459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BD19EE4-DA0E-4A86-8EEE-8241D82EEFD9}"/>
              </a:ext>
            </a:extLst>
          </p:cNvPr>
          <p:cNvSpPr txBox="1"/>
          <p:nvPr/>
        </p:nvSpPr>
        <p:spPr>
          <a:xfrm>
            <a:off x="1916347" y="2953541"/>
            <a:ext cx="476656" cy="369332"/>
          </a:xfrm>
          <a:prstGeom prst="rect">
            <a:avLst/>
          </a:prstGeom>
          <a:noFill/>
        </p:spPr>
        <p:txBody>
          <a:bodyPr wrap="square" rtlCol="0">
            <a:spAutoFit/>
          </a:bodyPr>
          <a:lstStyle/>
          <a:p>
            <a:r>
              <a:rPr lang="en-US" dirty="0"/>
              <a:t>x</a:t>
            </a:r>
            <a:r>
              <a:rPr lang="en-US" baseline="-25000" dirty="0"/>
              <a:t>2</a:t>
            </a:r>
          </a:p>
        </p:txBody>
      </p:sp>
      <p:cxnSp>
        <p:nvCxnSpPr>
          <p:cNvPr id="15" name="Straight Arrow Connector 14">
            <a:extLst>
              <a:ext uri="{FF2B5EF4-FFF2-40B4-BE49-F238E27FC236}">
                <a16:creationId xmlns:a16="http://schemas.microsoft.com/office/drawing/2014/main" id="{4AA6EDF7-8426-4569-AAC6-5CD04111C87E}"/>
              </a:ext>
            </a:extLst>
          </p:cNvPr>
          <p:cNvCxnSpPr>
            <a:cxnSpLocks/>
            <a:endCxn id="2" idx="2"/>
          </p:cNvCxnSpPr>
          <p:nvPr/>
        </p:nvCxnSpPr>
        <p:spPr>
          <a:xfrm flipV="1">
            <a:off x="2393003" y="2792238"/>
            <a:ext cx="1235413" cy="16428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223A6B8-5779-4F20-AFA5-98945083F57F}"/>
              </a:ext>
            </a:extLst>
          </p:cNvPr>
          <p:cNvSpPr txBox="1"/>
          <p:nvPr/>
        </p:nvSpPr>
        <p:spPr>
          <a:xfrm>
            <a:off x="2010382" y="4250426"/>
            <a:ext cx="476656" cy="369332"/>
          </a:xfrm>
          <a:prstGeom prst="rect">
            <a:avLst/>
          </a:prstGeom>
          <a:noFill/>
        </p:spPr>
        <p:txBody>
          <a:bodyPr wrap="square" rtlCol="0">
            <a:spAutoFit/>
          </a:bodyPr>
          <a:lstStyle/>
          <a:p>
            <a:r>
              <a:rPr lang="en-US" dirty="0" err="1"/>
              <a:t>x</a:t>
            </a:r>
            <a:r>
              <a:rPr lang="en-US" baseline="-25000" dirty="0" err="1"/>
              <a:t>n</a:t>
            </a:r>
            <a:endParaRPr lang="en-US" baseline="-25000" dirty="0"/>
          </a:p>
        </p:txBody>
      </p:sp>
      <p:sp>
        <p:nvSpPr>
          <p:cNvPr id="5" name="TextBox 4">
            <a:extLst>
              <a:ext uri="{FF2B5EF4-FFF2-40B4-BE49-F238E27FC236}">
                <a16:creationId xmlns:a16="http://schemas.microsoft.com/office/drawing/2014/main" id="{0CA44F27-9234-48DD-A416-F9C014A4E45D}"/>
              </a:ext>
            </a:extLst>
          </p:cNvPr>
          <p:cNvSpPr txBox="1"/>
          <p:nvPr/>
        </p:nvSpPr>
        <p:spPr>
          <a:xfrm>
            <a:off x="5569085" y="2971800"/>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898442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11828832" cy="923330"/>
          </a:xfrm>
          <a:prstGeom prst="rect">
            <a:avLst/>
          </a:prstGeom>
          <a:noFill/>
        </p:spPr>
        <p:txBody>
          <a:bodyPr wrap="square" rtlCol="0">
            <a:spAutoFit/>
          </a:bodyPr>
          <a:lstStyle/>
          <a:p>
            <a:r>
              <a:rPr lang="en-US" sz="5400" dirty="0"/>
              <a:t>Recap on ANN: The first Neural Network</a:t>
            </a:r>
          </a:p>
        </p:txBody>
      </p:sp>
      <p:pic>
        <p:nvPicPr>
          <p:cNvPr id="20482" name="Picture 2" descr="https://machinelearningcoban.com/assets/pla/pla_nn.png">
            <a:extLst>
              <a:ext uri="{FF2B5EF4-FFF2-40B4-BE49-F238E27FC236}">
                <a16:creationId xmlns:a16="http://schemas.microsoft.com/office/drawing/2014/main" id="{F10529CA-4528-47B7-A473-2244CC3B2A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9732" y="2059116"/>
            <a:ext cx="9672536" cy="36423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E9E988-DC38-4442-8FA2-3AC5B5E352AF}"/>
              </a:ext>
            </a:extLst>
          </p:cNvPr>
          <p:cNvSpPr txBox="1"/>
          <p:nvPr/>
        </p:nvSpPr>
        <p:spPr>
          <a:xfrm>
            <a:off x="622570" y="5943600"/>
            <a:ext cx="7567924" cy="369332"/>
          </a:xfrm>
          <a:prstGeom prst="rect">
            <a:avLst/>
          </a:prstGeom>
          <a:noFill/>
        </p:spPr>
        <p:txBody>
          <a:bodyPr wrap="square" rtlCol="0">
            <a:spAutoFit/>
          </a:bodyPr>
          <a:lstStyle/>
          <a:p>
            <a:r>
              <a:rPr lang="en-US" dirty="0"/>
              <a:t>Note: Linear function cannot capture the Non-linearity</a:t>
            </a:r>
          </a:p>
        </p:txBody>
      </p:sp>
      <p:sp>
        <p:nvSpPr>
          <p:cNvPr id="2" name="Rectangle 1">
            <a:extLst>
              <a:ext uri="{FF2B5EF4-FFF2-40B4-BE49-F238E27FC236}">
                <a16:creationId xmlns:a16="http://schemas.microsoft.com/office/drawing/2014/main" id="{415F9941-8D0C-46C8-AE53-ACF5AEC80B68}"/>
              </a:ext>
            </a:extLst>
          </p:cNvPr>
          <p:cNvSpPr/>
          <p:nvPr/>
        </p:nvSpPr>
        <p:spPr>
          <a:xfrm>
            <a:off x="7509753" y="5943600"/>
            <a:ext cx="4367719" cy="739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sign activation function: the simplest form of Neural Network</a:t>
            </a:r>
          </a:p>
        </p:txBody>
      </p:sp>
      <p:cxnSp>
        <p:nvCxnSpPr>
          <p:cNvPr id="6" name="Straight Arrow Connector 5">
            <a:extLst>
              <a:ext uri="{FF2B5EF4-FFF2-40B4-BE49-F238E27FC236}">
                <a16:creationId xmlns:a16="http://schemas.microsoft.com/office/drawing/2014/main" id="{25D6A5F5-6566-4A02-A005-4BD5D8FA4F2E}"/>
              </a:ext>
            </a:extLst>
          </p:cNvPr>
          <p:cNvCxnSpPr>
            <a:stCxn id="2" idx="0"/>
          </p:cNvCxnSpPr>
          <p:nvPr/>
        </p:nvCxnSpPr>
        <p:spPr>
          <a:xfrm flipV="1">
            <a:off x="9693613" y="4630366"/>
            <a:ext cx="432881" cy="13132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32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11712100" cy="923330"/>
          </a:xfrm>
          <a:prstGeom prst="rect">
            <a:avLst/>
          </a:prstGeom>
          <a:noFill/>
        </p:spPr>
        <p:txBody>
          <a:bodyPr wrap="square" rtlCol="0">
            <a:spAutoFit/>
          </a:bodyPr>
          <a:lstStyle/>
          <a:p>
            <a:r>
              <a:rPr lang="en-US" sz="5400" dirty="0"/>
              <a:t>Recap on ANN: Multi-Layer Perceptron</a:t>
            </a:r>
          </a:p>
        </p:txBody>
      </p:sp>
      <p:pic>
        <p:nvPicPr>
          <p:cNvPr id="19458" name="Picture 2" descr="https://machinelearningcoban.com/assets/14_mlp/logic_nn.png">
            <a:extLst>
              <a:ext uri="{FF2B5EF4-FFF2-40B4-BE49-F238E27FC236}">
                <a16:creationId xmlns:a16="http://schemas.microsoft.com/office/drawing/2014/main" id="{5DF6B913-351B-4763-9FFE-4AEB717A29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1174" y="1275341"/>
            <a:ext cx="7601626" cy="47947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8E2EC5-2F72-40BD-9D24-C54EF1734A08}"/>
              </a:ext>
            </a:extLst>
          </p:cNvPr>
          <p:cNvSpPr txBox="1"/>
          <p:nvPr/>
        </p:nvSpPr>
        <p:spPr>
          <a:xfrm>
            <a:off x="408561" y="6322979"/>
            <a:ext cx="11712099" cy="369332"/>
          </a:xfrm>
          <a:prstGeom prst="rect">
            <a:avLst/>
          </a:prstGeom>
          <a:noFill/>
        </p:spPr>
        <p:txBody>
          <a:bodyPr wrap="square" rtlCol="0">
            <a:spAutoFit/>
          </a:bodyPr>
          <a:lstStyle/>
          <a:p>
            <a:r>
              <a:rPr lang="en-US" dirty="0"/>
              <a:t>The Perceptron Layer Algorithm works well for linear separable problem  with AND, OR problem but not with nonlinear </a:t>
            </a:r>
          </a:p>
        </p:txBody>
      </p:sp>
    </p:spTree>
    <p:extLst>
      <p:ext uri="{BB962C8B-B14F-4D97-AF65-F5344CB8AC3E}">
        <p14:creationId xmlns:p14="http://schemas.microsoft.com/office/powerpoint/2010/main" val="1480117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lh6.googleusercontent.com/BaYoH5amilp4WZKDEOvJk2mN6Vj-aJniVdxZoYqwVCHls7R8BIpn5hNhs_xsWxhcsabG4xPTaO-eypXvRaxrO1k1t_o-X0JsZ-isboHYruNi_YKVzCd3Q29YITct6BtDgzqGpkbW">
            <a:extLst>
              <a:ext uri="{FF2B5EF4-FFF2-40B4-BE49-F238E27FC236}">
                <a16:creationId xmlns:a16="http://schemas.microsoft.com/office/drawing/2014/main" id="{0CA88BE1-C840-4BBD-BC56-662B640875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5340485" cy="17801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11285" y="2054759"/>
            <a:ext cx="11731557" cy="1754326"/>
          </a:xfrm>
          <a:prstGeom prst="rect">
            <a:avLst/>
          </a:prstGeom>
          <a:noFill/>
        </p:spPr>
        <p:txBody>
          <a:bodyPr wrap="square" rtlCol="0">
            <a:spAutoFit/>
          </a:bodyPr>
          <a:lstStyle/>
          <a:p>
            <a:pPr algn="ctr"/>
            <a:r>
              <a:rPr lang="en-US" sz="5400" dirty="0">
                <a:solidFill>
                  <a:srgbClr val="FF0000"/>
                </a:solidFill>
              </a:rPr>
              <a:t>WORKSHOP</a:t>
            </a:r>
          </a:p>
          <a:p>
            <a:pPr algn="ctr"/>
            <a:r>
              <a:rPr lang="en-US" sz="5400" dirty="0">
                <a:solidFill>
                  <a:srgbClr val="FF0000"/>
                </a:solidFill>
              </a:rPr>
              <a:t>INTRODUCTION TO DEEP LEARNING</a:t>
            </a:r>
          </a:p>
        </p:txBody>
      </p:sp>
      <p:sp>
        <p:nvSpPr>
          <p:cNvPr id="2" name="TextBox 1">
            <a:extLst>
              <a:ext uri="{FF2B5EF4-FFF2-40B4-BE49-F238E27FC236}">
                <a16:creationId xmlns:a16="http://schemas.microsoft.com/office/drawing/2014/main" id="{4E643100-A35E-44C7-8D73-8EA766703A10}"/>
              </a:ext>
            </a:extLst>
          </p:cNvPr>
          <p:cNvSpPr txBox="1"/>
          <p:nvPr/>
        </p:nvSpPr>
        <p:spPr>
          <a:xfrm>
            <a:off x="7762672" y="4066162"/>
            <a:ext cx="3657600" cy="1200329"/>
          </a:xfrm>
          <a:prstGeom prst="rect">
            <a:avLst/>
          </a:prstGeom>
          <a:noFill/>
        </p:spPr>
        <p:txBody>
          <a:bodyPr wrap="square" rtlCol="0">
            <a:spAutoFit/>
          </a:bodyPr>
          <a:lstStyle/>
          <a:p>
            <a:r>
              <a:rPr lang="en-US" dirty="0"/>
              <a:t>Tue Vu, PhD</a:t>
            </a:r>
          </a:p>
          <a:p>
            <a:r>
              <a:rPr lang="en-US" dirty="0"/>
              <a:t>Research &amp; Data Science Services</a:t>
            </a:r>
          </a:p>
          <a:p>
            <a:r>
              <a:rPr lang="en-US" dirty="0"/>
              <a:t>SMU OIT</a:t>
            </a:r>
          </a:p>
          <a:p>
            <a:endParaRPr lang="en-US" dirty="0"/>
          </a:p>
        </p:txBody>
      </p:sp>
    </p:spTree>
    <p:extLst>
      <p:ext uri="{BB962C8B-B14F-4D97-AF65-F5344CB8AC3E}">
        <p14:creationId xmlns:p14="http://schemas.microsoft.com/office/powerpoint/2010/main" val="3821924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11712100" cy="923330"/>
          </a:xfrm>
          <a:prstGeom prst="rect">
            <a:avLst/>
          </a:prstGeom>
          <a:noFill/>
        </p:spPr>
        <p:txBody>
          <a:bodyPr wrap="square" rtlCol="0">
            <a:spAutoFit/>
          </a:bodyPr>
          <a:lstStyle/>
          <a:p>
            <a:r>
              <a:rPr lang="en-US" sz="5400" dirty="0"/>
              <a:t>Recap on ANN: Multi-Layer Perceptron</a:t>
            </a:r>
          </a:p>
        </p:txBody>
      </p:sp>
      <p:sp>
        <p:nvSpPr>
          <p:cNvPr id="2" name="TextBox 1">
            <a:extLst>
              <a:ext uri="{FF2B5EF4-FFF2-40B4-BE49-F238E27FC236}">
                <a16:creationId xmlns:a16="http://schemas.microsoft.com/office/drawing/2014/main" id="{AA8E2EC5-2F72-40BD-9D24-C54EF1734A08}"/>
              </a:ext>
            </a:extLst>
          </p:cNvPr>
          <p:cNvSpPr txBox="1"/>
          <p:nvPr/>
        </p:nvSpPr>
        <p:spPr>
          <a:xfrm>
            <a:off x="1527242" y="6133848"/>
            <a:ext cx="11712099" cy="646331"/>
          </a:xfrm>
          <a:prstGeom prst="rect">
            <a:avLst/>
          </a:prstGeom>
          <a:noFill/>
        </p:spPr>
        <p:txBody>
          <a:bodyPr wrap="square" rtlCol="0">
            <a:spAutoFit/>
          </a:bodyPr>
          <a:lstStyle/>
          <a:p>
            <a:r>
              <a:rPr lang="en-US" dirty="0"/>
              <a:t>For Nonlinear separable, one more layer should be added: </a:t>
            </a:r>
            <a:r>
              <a:rPr lang="en-US" dirty="0">
                <a:solidFill>
                  <a:srgbClr val="FF0000"/>
                </a:solidFill>
              </a:rPr>
              <a:t>hidden layer.</a:t>
            </a:r>
          </a:p>
          <a:p>
            <a:r>
              <a:rPr lang="en-US" dirty="0"/>
              <a:t>The Model is called </a:t>
            </a:r>
            <a:r>
              <a:rPr lang="en-US" dirty="0">
                <a:solidFill>
                  <a:srgbClr val="FF0000"/>
                </a:solidFill>
              </a:rPr>
              <a:t>Multi-Layer Perceptron</a:t>
            </a:r>
          </a:p>
        </p:txBody>
      </p:sp>
      <p:pic>
        <p:nvPicPr>
          <p:cNvPr id="30722" name="Picture 2" descr="https://machinelearningcoban.com/assets/14_mlp/xor_nn.png">
            <a:extLst>
              <a:ext uri="{FF2B5EF4-FFF2-40B4-BE49-F238E27FC236}">
                <a16:creationId xmlns:a16="http://schemas.microsoft.com/office/drawing/2014/main" id="{A825CDA4-FB69-4EDB-88E7-CD01F1D551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9421" y="2353438"/>
            <a:ext cx="8942962" cy="358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835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11712100" cy="923330"/>
          </a:xfrm>
          <a:prstGeom prst="rect">
            <a:avLst/>
          </a:prstGeom>
          <a:noFill/>
        </p:spPr>
        <p:txBody>
          <a:bodyPr wrap="square" rtlCol="0">
            <a:spAutoFit/>
          </a:bodyPr>
          <a:lstStyle/>
          <a:p>
            <a:r>
              <a:rPr lang="en-US" sz="5400" dirty="0"/>
              <a:t>Recap on ANN: Multi-Layer Perceptron</a:t>
            </a:r>
          </a:p>
        </p:txBody>
      </p:sp>
      <p:sp>
        <p:nvSpPr>
          <p:cNvPr id="3" name="TextBox 2">
            <a:extLst>
              <a:ext uri="{FF2B5EF4-FFF2-40B4-BE49-F238E27FC236}">
                <a16:creationId xmlns:a16="http://schemas.microsoft.com/office/drawing/2014/main" id="{7CA1729D-10DB-4DBA-AC2D-AE3A5E4EE9FC}"/>
              </a:ext>
            </a:extLst>
          </p:cNvPr>
          <p:cNvSpPr txBox="1"/>
          <p:nvPr/>
        </p:nvSpPr>
        <p:spPr>
          <a:xfrm>
            <a:off x="475237" y="5934670"/>
            <a:ext cx="10194587" cy="923330"/>
          </a:xfrm>
          <a:prstGeom prst="rect">
            <a:avLst/>
          </a:prstGeom>
          <a:noFill/>
        </p:spPr>
        <p:txBody>
          <a:bodyPr wrap="square" rtlCol="0">
            <a:spAutoFit/>
          </a:bodyPr>
          <a:lstStyle/>
          <a:p>
            <a:r>
              <a:rPr lang="en-US" dirty="0"/>
              <a:t>MLP can have more hidden layers.</a:t>
            </a:r>
          </a:p>
          <a:p>
            <a:r>
              <a:rPr lang="en-US" dirty="0"/>
              <a:t>When you refer to the number of layers (</a:t>
            </a:r>
            <a:r>
              <a:rPr lang="en-US" b="1" dirty="0"/>
              <a:t>L</a:t>
            </a:r>
            <a:r>
              <a:rPr lang="en-US" dirty="0"/>
              <a:t>) of MLP, you should NOT count the input layers.</a:t>
            </a:r>
          </a:p>
          <a:p>
            <a:r>
              <a:rPr lang="en-US" dirty="0"/>
              <a:t>In the above figures: the L = 3</a:t>
            </a:r>
          </a:p>
        </p:txBody>
      </p:sp>
      <p:pic>
        <p:nvPicPr>
          <p:cNvPr id="31748" name="Picture 4" descr="https://machinelearningcoban.com/assets/14_mlp/multi_layers.png">
            <a:extLst>
              <a:ext uri="{FF2B5EF4-FFF2-40B4-BE49-F238E27FC236}">
                <a16:creationId xmlns:a16="http://schemas.microsoft.com/office/drawing/2014/main" id="{22B69AEF-D831-438E-A0A4-ACE39A4095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0311" y="1372712"/>
            <a:ext cx="6312846" cy="4377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146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11712100" cy="923330"/>
          </a:xfrm>
          <a:prstGeom prst="rect">
            <a:avLst/>
          </a:prstGeom>
          <a:noFill/>
        </p:spPr>
        <p:txBody>
          <a:bodyPr wrap="square" rtlCol="0">
            <a:spAutoFit/>
          </a:bodyPr>
          <a:lstStyle/>
          <a:p>
            <a:r>
              <a:rPr lang="en-US" sz="5400" dirty="0"/>
              <a:t>Recap on ANN: Multi-Layer Perceptron</a:t>
            </a:r>
          </a:p>
        </p:txBody>
      </p:sp>
      <p:pic>
        <p:nvPicPr>
          <p:cNvPr id="31748" name="Picture 4" descr="https://machinelearningcoban.com/assets/14_mlp/multi_layers.png">
            <a:extLst>
              <a:ext uri="{FF2B5EF4-FFF2-40B4-BE49-F238E27FC236}">
                <a16:creationId xmlns:a16="http://schemas.microsoft.com/office/drawing/2014/main" id="{22B69AEF-D831-438E-A0A4-ACE39A4095F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6141"/>
          <a:stretch/>
        </p:blipFill>
        <p:spPr bwMode="auto">
          <a:xfrm>
            <a:off x="2510311" y="1372712"/>
            <a:ext cx="874915" cy="43774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711324-5CD2-47E1-AFE5-7AAB791EAB51}"/>
              </a:ext>
            </a:extLst>
          </p:cNvPr>
          <p:cNvSpPr txBox="1"/>
          <p:nvPr/>
        </p:nvSpPr>
        <p:spPr>
          <a:xfrm>
            <a:off x="2869085" y="2266544"/>
            <a:ext cx="516141" cy="369332"/>
          </a:xfrm>
          <a:prstGeom prst="rect">
            <a:avLst/>
          </a:prstGeom>
          <a:noFill/>
        </p:spPr>
        <p:txBody>
          <a:bodyPr wrap="square" rtlCol="0">
            <a:spAutoFit/>
          </a:bodyPr>
          <a:lstStyle/>
          <a:p>
            <a:r>
              <a:rPr lang="en-US" dirty="0"/>
              <a:t>x</a:t>
            </a:r>
            <a:r>
              <a:rPr lang="en-US" baseline="-25000" dirty="0"/>
              <a:t>1</a:t>
            </a:r>
          </a:p>
        </p:txBody>
      </p:sp>
      <p:sp>
        <p:nvSpPr>
          <p:cNvPr id="6" name="TextBox 5">
            <a:extLst>
              <a:ext uri="{FF2B5EF4-FFF2-40B4-BE49-F238E27FC236}">
                <a16:creationId xmlns:a16="http://schemas.microsoft.com/office/drawing/2014/main" id="{C848F9CE-EF06-409B-A6B4-E750541BE5A3}"/>
              </a:ext>
            </a:extLst>
          </p:cNvPr>
          <p:cNvSpPr txBox="1"/>
          <p:nvPr/>
        </p:nvSpPr>
        <p:spPr>
          <a:xfrm>
            <a:off x="2893978" y="3160376"/>
            <a:ext cx="516141" cy="369332"/>
          </a:xfrm>
          <a:prstGeom prst="rect">
            <a:avLst/>
          </a:prstGeom>
          <a:noFill/>
        </p:spPr>
        <p:txBody>
          <a:bodyPr wrap="square" rtlCol="0">
            <a:spAutoFit/>
          </a:bodyPr>
          <a:lstStyle/>
          <a:p>
            <a:r>
              <a:rPr lang="en-US" dirty="0"/>
              <a:t>x</a:t>
            </a:r>
            <a:r>
              <a:rPr lang="en-US" baseline="-25000" dirty="0"/>
              <a:t>2</a:t>
            </a:r>
          </a:p>
        </p:txBody>
      </p:sp>
      <p:sp>
        <p:nvSpPr>
          <p:cNvPr id="7" name="TextBox 6">
            <a:extLst>
              <a:ext uri="{FF2B5EF4-FFF2-40B4-BE49-F238E27FC236}">
                <a16:creationId xmlns:a16="http://schemas.microsoft.com/office/drawing/2014/main" id="{226ACD9B-DF00-4872-BFE4-9AEDF72A7B90}"/>
              </a:ext>
            </a:extLst>
          </p:cNvPr>
          <p:cNvSpPr txBox="1"/>
          <p:nvPr/>
        </p:nvSpPr>
        <p:spPr>
          <a:xfrm>
            <a:off x="2893978" y="4008351"/>
            <a:ext cx="516141" cy="369332"/>
          </a:xfrm>
          <a:prstGeom prst="rect">
            <a:avLst/>
          </a:prstGeom>
          <a:noFill/>
        </p:spPr>
        <p:txBody>
          <a:bodyPr wrap="square" rtlCol="0">
            <a:spAutoFit/>
          </a:bodyPr>
          <a:lstStyle/>
          <a:p>
            <a:r>
              <a:rPr lang="en-US" dirty="0" err="1"/>
              <a:t>x</a:t>
            </a:r>
            <a:r>
              <a:rPr lang="en-US" baseline="-25000" dirty="0" err="1"/>
              <a:t>n</a:t>
            </a:r>
            <a:endParaRPr lang="en-US" baseline="-25000" dirty="0"/>
          </a:p>
        </p:txBody>
      </p:sp>
      <p:sp>
        <p:nvSpPr>
          <p:cNvPr id="8" name="TextBox 7">
            <a:extLst>
              <a:ext uri="{FF2B5EF4-FFF2-40B4-BE49-F238E27FC236}">
                <a16:creationId xmlns:a16="http://schemas.microsoft.com/office/drawing/2014/main" id="{673D4446-5FB3-49A9-89D3-6F0863662A92}"/>
              </a:ext>
            </a:extLst>
          </p:cNvPr>
          <p:cNvSpPr txBox="1"/>
          <p:nvPr/>
        </p:nvSpPr>
        <p:spPr>
          <a:xfrm>
            <a:off x="1313234" y="1188201"/>
            <a:ext cx="8073957" cy="369332"/>
          </a:xfrm>
          <a:prstGeom prst="rect">
            <a:avLst/>
          </a:prstGeom>
          <a:noFill/>
        </p:spPr>
        <p:txBody>
          <a:bodyPr wrap="square" rtlCol="0">
            <a:spAutoFit/>
          </a:bodyPr>
          <a:lstStyle/>
          <a:p>
            <a:r>
              <a:rPr lang="en-US" b="1" dirty="0">
                <a:solidFill>
                  <a:srgbClr val="0000FF"/>
                </a:solidFill>
              </a:rPr>
              <a:t>Input Layer: </a:t>
            </a:r>
            <a:r>
              <a:rPr lang="en-US" dirty="0"/>
              <a:t>The number of neurons in input layers equal to the input vector size</a:t>
            </a:r>
          </a:p>
        </p:txBody>
      </p:sp>
    </p:spTree>
    <p:extLst>
      <p:ext uri="{BB962C8B-B14F-4D97-AF65-F5344CB8AC3E}">
        <p14:creationId xmlns:p14="http://schemas.microsoft.com/office/powerpoint/2010/main" val="26596920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11712100" cy="923330"/>
          </a:xfrm>
          <a:prstGeom prst="rect">
            <a:avLst/>
          </a:prstGeom>
          <a:noFill/>
        </p:spPr>
        <p:txBody>
          <a:bodyPr wrap="square" rtlCol="0">
            <a:spAutoFit/>
          </a:bodyPr>
          <a:lstStyle/>
          <a:p>
            <a:r>
              <a:rPr lang="en-US" sz="5400" dirty="0"/>
              <a:t>Recap on ANN: Multi-Layer Perceptron</a:t>
            </a:r>
          </a:p>
        </p:txBody>
      </p:sp>
      <p:pic>
        <p:nvPicPr>
          <p:cNvPr id="31748" name="Picture 4" descr="https://machinelearningcoban.com/assets/14_mlp/multi_layers.png">
            <a:extLst>
              <a:ext uri="{FF2B5EF4-FFF2-40B4-BE49-F238E27FC236}">
                <a16:creationId xmlns:a16="http://schemas.microsoft.com/office/drawing/2014/main" id="{22B69AEF-D831-438E-A0A4-ACE39A4095F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3199" r="929"/>
          <a:stretch/>
        </p:blipFill>
        <p:spPr bwMode="auto">
          <a:xfrm>
            <a:off x="7762671" y="1372712"/>
            <a:ext cx="1001949" cy="43774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711324-5CD2-47E1-AFE5-7AAB791EAB51}"/>
              </a:ext>
            </a:extLst>
          </p:cNvPr>
          <p:cNvSpPr txBox="1"/>
          <p:nvPr/>
        </p:nvSpPr>
        <p:spPr>
          <a:xfrm>
            <a:off x="8073383" y="2228944"/>
            <a:ext cx="516141" cy="369332"/>
          </a:xfrm>
          <a:prstGeom prst="rect">
            <a:avLst/>
          </a:prstGeom>
          <a:noFill/>
        </p:spPr>
        <p:txBody>
          <a:bodyPr wrap="square" rtlCol="0">
            <a:spAutoFit/>
          </a:bodyPr>
          <a:lstStyle/>
          <a:p>
            <a:r>
              <a:rPr lang="en-US" dirty="0"/>
              <a:t>y</a:t>
            </a:r>
            <a:r>
              <a:rPr lang="en-US" baseline="-25000" dirty="0"/>
              <a:t>1</a:t>
            </a:r>
          </a:p>
        </p:txBody>
      </p:sp>
      <p:sp>
        <p:nvSpPr>
          <p:cNvPr id="6" name="TextBox 5">
            <a:extLst>
              <a:ext uri="{FF2B5EF4-FFF2-40B4-BE49-F238E27FC236}">
                <a16:creationId xmlns:a16="http://schemas.microsoft.com/office/drawing/2014/main" id="{C848F9CE-EF06-409B-A6B4-E750541BE5A3}"/>
              </a:ext>
            </a:extLst>
          </p:cNvPr>
          <p:cNvSpPr txBox="1"/>
          <p:nvPr/>
        </p:nvSpPr>
        <p:spPr>
          <a:xfrm>
            <a:off x="8098276" y="3122776"/>
            <a:ext cx="516141" cy="369332"/>
          </a:xfrm>
          <a:prstGeom prst="rect">
            <a:avLst/>
          </a:prstGeom>
          <a:noFill/>
        </p:spPr>
        <p:txBody>
          <a:bodyPr wrap="square" rtlCol="0">
            <a:spAutoFit/>
          </a:bodyPr>
          <a:lstStyle/>
          <a:p>
            <a:r>
              <a:rPr lang="en-US" dirty="0"/>
              <a:t>y</a:t>
            </a:r>
            <a:r>
              <a:rPr lang="en-US" baseline="-25000" dirty="0"/>
              <a:t>2</a:t>
            </a:r>
          </a:p>
        </p:txBody>
      </p:sp>
      <p:sp>
        <p:nvSpPr>
          <p:cNvPr id="7" name="TextBox 6">
            <a:extLst>
              <a:ext uri="{FF2B5EF4-FFF2-40B4-BE49-F238E27FC236}">
                <a16:creationId xmlns:a16="http://schemas.microsoft.com/office/drawing/2014/main" id="{226ACD9B-DF00-4872-BFE4-9AEDF72A7B90}"/>
              </a:ext>
            </a:extLst>
          </p:cNvPr>
          <p:cNvSpPr txBox="1"/>
          <p:nvPr/>
        </p:nvSpPr>
        <p:spPr>
          <a:xfrm>
            <a:off x="8098276" y="3970751"/>
            <a:ext cx="516141" cy="369332"/>
          </a:xfrm>
          <a:prstGeom prst="rect">
            <a:avLst/>
          </a:prstGeom>
          <a:noFill/>
        </p:spPr>
        <p:txBody>
          <a:bodyPr wrap="square" rtlCol="0">
            <a:spAutoFit/>
          </a:bodyPr>
          <a:lstStyle/>
          <a:p>
            <a:r>
              <a:rPr lang="en-US" dirty="0" err="1"/>
              <a:t>y</a:t>
            </a:r>
            <a:r>
              <a:rPr lang="en-US" baseline="-25000" dirty="0" err="1"/>
              <a:t>n</a:t>
            </a:r>
            <a:endParaRPr lang="en-US" baseline="-25000" dirty="0"/>
          </a:p>
        </p:txBody>
      </p:sp>
      <p:sp>
        <p:nvSpPr>
          <p:cNvPr id="8" name="TextBox 7">
            <a:extLst>
              <a:ext uri="{FF2B5EF4-FFF2-40B4-BE49-F238E27FC236}">
                <a16:creationId xmlns:a16="http://schemas.microsoft.com/office/drawing/2014/main" id="{673D4446-5FB3-49A9-89D3-6F0863662A92}"/>
              </a:ext>
            </a:extLst>
          </p:cNvPr>
          <p:cNvSpPr txBox="1"/>
          <p:nvPr/>
        </p:nvSpPr>
        <p:spPr>
          <a:xfrm>
            <a:off x="1313234" y="1188201"/>
            <a:ext cx="8073957" cy="1754326"/>
          </a:xfrm>
          <a:prstGeom prst="rect">
            <a:avLst/>
          </a:prstGeom>
          <a:noFill/>
        </p:spPr>
        <p:txBody>
          <a:bodyPr wrap="square" rtlCol="0">
            <a:spAutoFit/>
          </a:bodyPr>
          <a:lstStyle/>
          <a:p>
            <a:r>
              <a:rPr lang="en-US" b="1" dirty="0">
                <a:solidFill>
                  <a:srgbClr val="0000FF"/>
                </a:solidFill>
              </a:rPr>
              <a:t>Output Layer: </a:t>
            </a:r>
          </a:p>
          <a:p>
            <a:pPr marL="285750" indent="-285750">
              <a:buFont typeface="Arial" panose="020B0604020202020204" pitchFamily="34" charset="0"/>
              <a:buChar char="•"/>
            </a:pPr>
            <a:r>
              <a:rPr lang="en-US" dirty="0"/>
              <a:t>Classifier: The number of neurons in output layers equal to the number of categories</a:t>
            </a:r>
          </a:p>
          <a:p>
            <a:pPr marL="285750" indent="-285750">
              <a:buFont typeface="Arial" panose="020B0604020202020204" pitchFamily="34" charset="0"/>
              <a:buChar char="•"/>
            </a:pPr>
            <a:r>
              <a:rPr lang="en-US" dirty="0"/>
              <a:t>Regression: one or many neurons in output layers but the activation function needs to produce continuous values</a:t>
            </a:r>
          </a:p>
          <a:p>
            <a:endParaRPr lang="en-US" dirty="0"/>
          </a:p>
        </p:txBody>
      </p:sp>
    </p:spTree>
    <p:extLst>
      <p:ext uri="{BB962C8B-B14F-4D97-AF65-F5344CB8AC3E}">
        <p14:creationId xmlns:p14="http://schemas.microsoft.com/office/powerpoint/2010/main" val="4006835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11712100" cy="923330"/>
          </a:xfrm>
          <a:prstGeom prst="rect">
            <a:avLst/>
          </a:prstGeom>
          <a:noFill/>
        </p:spPr>
        <p:txBody>
          <a:bodyPr wrap="square" rtlCol="0">
            <a:spAutoFit/>
          </a:bodyPr>
          <a:lstStyle/>
          <a:p>
            <a:r>
              <a:rPr lang="en-US" sz="5400" dirty="0"/>
              <a:t>Recap on ANN: Multi-Layer Perceptron</a:t>
            </a:r>
          </a:p>
        </p:txBody>
      </p:sp>
      <p:pic>
        <p:nvPicPr>
          <p:cNvPr id="31748" name="Picture 4" descr="https://machinelearningcoban.com/assets/14_mlp/multi_layers.png">
            <a:extLst>
              <a:ext uri="{FF2B5EF4-FFF2-40B4-BE49-F238E27FC236}">
                <a16:creationId xmlns:a16="http://schemas.microsoft.com/office/drawing/2014/main" id="{22B69AEF-D831-438E-A0A4-ACE39A4095F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336" r="24516"/>
          <a:stretch/>
        </p:blipFill>
        <p:spPr bwMode="auto">
          <a:xfrm>
            <a:off x="4173167" y="1372712"/>
            <a:ext cx="3102549" cy="437744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73D4446-5FB3-49A9-89D3-6F0863662A92}"/>
              </a:ext>
            </a:extLst>
          </p:cNvPr>
          <p:cNvSpPr txBox="1"/>
          <p:nvPr/>
        </p:nvSpPr>
        <p:spPr>
          <a:xfrm>
            <a:off x="1313234" y="1188201"/>
            <a:ext cx="8073957" cy="923330"/>
          </a:xfrm>
          <a:prstGeom prst="rect">
            <a:avLst/>
          </a:prstGeom>
          <a:noFill/>
        </p:spPr>
        <p:txBody>
          <a:bodyPr wrap="square" rtlCol="0">
            <a:spAutoFit/>
          </a:bodyPr>
          <a:lstStyle/>
          <a:p>
            <a:r>
              <a:rPr lang="en-US" b="1" dirty="0">
                <a:solidFill>
                  <a:srgbClr val="0000FF"/>
                </a:solidFill>
              </a:rPr>
              <a:t>Hidden Layers: </a:t>
            </a:r>
          </a:p>
          <a:p>
            <a:pPr marL="285750" indent="-285750">
              <a:buFont typeface="Arial" panose="020B0604020202020204" pitchFamily="34" charset="0"/>
              <a:buChar char="•"/>
            </a:pPr>
            <a:r>
              <a:rPr lang="en-US" dirty="0"/>
              <a:t>Weights are updated</a:t>
            </a:r>
          </a:p>
          <a:p>
            <a:endParaRPr lang="en-US" dirty="0"/>
          </a:p>
        </p:txBody>
      </p:sp>
    </p:spTree>
    <p:extLst>
      <p:ext uri="{BB962C8B-B14F-4D97-AF65-F5344CB8AC3E}">
        <p14:creationId xmlns:p14="http://schemas.microsoft.com/office/powerpoint/2010/main" val="735913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11712100" cy="923330"/>
          </a:xfrm>
          <a:prstGeom prst="rect">
            <a:avLst/>
          </a:prstGeom>
          <a:noFill/>
        </p:spPr>
        <p:txBody>
          <a:bodyPr wrap="square" rtlCol="0">
            <a:spAutoFit/>
          </a:bodyPr>
          <a:lstStyle/>
          <a:p>
            <a:r>
              <a:rPr lang="en-US" sz="5400" dirty="0"/>
              <a:t>Recap on ANN: Multi-Layer Perceptron</a:t>
            </a:r>
          </a:p>
        </p:txBody>
      </p:sp>
      <p:pic>
        <p:nvPicPr>
          <p:cNvPr id="31748" name="Picture 4" descr="https://machinelearningcoban.com/assets/14_mlp/multi_layers.png">
            <a:extLst>
              <a:ext uri="{FF2B5EF4-FFF2-40B4-BE49-F238E27FC236}">
                <a16:creationId xmlns:a16="http://schemas.microsoft.com/office/drawing/2014/main" id="{22B69AEF-D831-438E-A0A4-ACE39A4095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0311" y="1372712"/>
            <a:ext cx="6312846" cy="43774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E680DB-87CE-4A54-B229-B4AD54679F3D}"/>
              </a:ext>
            </a:extLst>
          </p:cNvPr>
          <p:cNvSpPr txBox="1"/>
          <p:nvPr/>
        </p:nvSpPr>
        <p:spPr>
          <a:xfrm>
            <a:off x="1683055" y="1595337"/>
            <a:ext cx="1266735" cy="369332"/>
          </a:xfrm>
          <a:prstGeom prst="rect">
            <a:avLst/>
          </a:prstGeom>
          <a:noFill/>
        </p:spPr>
        <p:txBody>
          <a:bodyPr wrap="square" rtlCol="0">
            <a:spAutoFit/>
          </a:bodyPr>
          <a:lstStyle/>
          <a:p>
            <a:r>
              <a:rPr lang="en-US" b="1" dirty="0">
                <a:solidFill>
                  <a:srgbClr val="FF0000"/>
                </a:solidFill>
              </a:rPr>
              <a:t>Input unit</a:t>
            </a:r>
          </a:p>
        </p:txBody>
      </p:sp>
      <p:cxnSp>
        <p:nvCxnSpPr>
          <p:cNvPr id="6" name="Straight Arrow Connector 5">
            <a:extLst>
              <a:ext uri="{FF2B5EF4-FFF2-40B4-BE49-F238E27FC236}">
                <a16:creationId xmlns:a16="http://schemas.microsoft.com/office/drawing/2014/main" id="{DEFD92CC-9001-4CA5-8A2D-ECCD2F8CC5BC}"/>
              </a:ext>
            </a:extLst>
          </p:cNvPr>
          <p:cNvCxnSpPr/>
          <p:nvPr/>
        </p:nvCxnSpPr>
        <p:spPr>
          <a:xfrm>
            <a:off x="2587727" y="1867711"/>
            <a:ext cx="359923" cy="3112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58B340-EAAD-4C41-97B9-686F6378AC00}"/>
              </a:ext>
            </a:extLst>
          </p:cNvPr>
          <p:cNvSpPr txBox="1"/>
          <p:nvPr/>
        </p:nvSpPr>
        <p:spPr>
          <a:xfrm>
            <a:off x="4724570" y="902771"/>
            <a:ext cx="1625841" cy="369332"/>
          </a:xfrm>
          <a:prstGeom prst="rect">
            <a:avLst/>
          </a:prstGeom>
          <a:noFill/>
        </p:spPr>
        <p:txBody>
          <a:bodyPr wrap="square" rtlCol="0">
            <a:spAutoFit/>
          </a:bodyPr>
          <a:lstStyle/>
          <a:p>
            <a:r>
              <a:rPr lang="en-US" b="1" dirty="0">
                <a:solidFill>
                  <a:srgbClr val="FF0000"/>
                </a:solidFill>
              </a:rPr>
              <a:t>hidden units</a:t>
            </a:r>
          </a:p>
        </p:txBody>
      </p:sp>
      <p:cxnSp>
        <p:nvCxnSpPr>
          <p:cNvPr id="8" name="Straight Arrow Connector 7">
            <a:extLst>
              <a:ext uri="{FF2B5EF4-FFF2-40B4-BE49-F238E27FC236}">
                <a16:creationId xmlns:a16="http://schemas.microsoft.com/office/drawing/2014/main" id="{EE966123-1085-4E5F-BB86-81BF106B63FC}"/>
              </a:ext>
            </a:extLst>
          </p:cNvPr>
          <p:cNvCxnSpPr>
            <a:cxnSpLocks/>
          </p:cNvCxnSpPr>
          <p:nvPr/>
        </p:nvCxnSpPr>
        <p:spPr>
          <a:xfrm flipH="1">
            <a:off x="4838971" y="1241325"/>
            <a:ext cx="373603" cy="4318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2E96350-14CB-404A-89EF-F3D8910C8CB6}"/>
              </a:ext>
            </a:extLst>
          </p:cNvPr>
          <p:cNvCxnSpPr>
            <a:cxnSpLocks/>
          </p:cNvCxnSpPr>
          <p:nvPr/>
        </p:nvCxnSpPr>
        <p:spPr>
          <a:xfrm>
            <a:off x="5237805" y="1241325"/>
            <a:ext cx="1347821" cy="1313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07D6F9E-2276-4243-B9A7-E8EC0894D2D3}"/>
              </a:ext>
            </a:extLst>
          </p:cNvPr>
          <p:cNvCxnSpPr>
            <a:cxnSpLocks/>
          </p:cNvCxnSpPr>
          <p:nvPr/>
        </p:nvCxnSpPr>
        <p:spPr>
          <a:xfrm flipH="1">
            <a:off x="8566200" y="2146660"/>
            <a:ext cx="591765" cy="2664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9E4A8FD-765C-4EAC-BE53-7CED4E4CD550}"/>
              </a:ext>
            </a:extLst>
          </p:cNvPr>
          <p:cNvSpPr txBox="1"/>
          <p:nvPr/>
        </p:nvSpPr>
        <p:spPr>
          <a:xfrm>
            <a:off x="9052684" y="1867711"/>
            <a:ext cx="1531010" cy="369332"/>
          </a:xfrm>
          <a:prstGeom prst="rect">
            <a:avLst/>
          </a:prstGeom>
          <a:noFill/>
        </p:spPr>
        <p:txBody>
          <a:bodyPr wrap="square" rtlCol="0">
            <a:spAutoFit/>
          </a:bodyPr>
          <a:lstStyle/>
          <a:p>
            <a:r>
              <a:rPr lang="en-US" b="1" dirty="0">
                <a:solidFill>
                  <a:srgbClr val="FF0000"/>
                </a:solidFill>
              </a:rPr>
              <a:t>output unit</a:t>
            </a:r>
          </a:p>
        </p:txBody>
      </p:sp>
    </p:spTree>
    <p:extLst>
      <p:ext uri="{BB962C8B-B14F-4D97-AF65-F5344CB8AC3E}">
        <p14:creationId xmlns:p14="http://schemas.microsoft.com/office/powerpoint/2010/main" val="4180929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11712100" cy="923330"/>
          </a:xfrm>
          <a:prstGeom prst="rect">
            <a:avLst/>
          </a:prstGeom>
          <a:noFill/>
        </p:spPr>
        <p:txBody>
          <a:bodyPr wrap="square" rtlCol="0">
            <a:spAutoFit/>
          </a:bodyPr>
          <a:lstStyle/>
          <a:p>
            <a:r>
              <a:rPr lang="en-US" sz="5400" dirty="0"/>
              <a:t>Recap on ANN: Multi-Layer Perceptron</a:t>
            </a:r>
          </a:p>
        </p:txBody>
      </p:sp>
      <p:pic>
        <p:nvPicPr>
          <p:cNvPr id="5" name="Picture 4" descr="https://machinelearningcoban.com/assets/14_mlp/multi_layers.png">
            <a:extLst>
              <a:ext uri="{FF2B5EF4-FFF2-40B4-BE49-F238E27FC236}">
                <a16:creationId xmlns:a16="http://schemas.microsoft.com/office/drawing/2014/main" id="{D1A77E6C-BE8D-44D5-82D6-ACB71769B4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0311" y="1372712"/>
            <a:ext cx="6312846" cy="43774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F20957-A585-4E34-85FD-7F74826D603E}"/>
              </a:ext>
            </a:extLst>
          </p:cNvPr>
          <p:cNvSpPr txBox="1"/>
          <p:nvPr/>
        </p:nvSpPr>
        <p:spPr>
          <a:xfrm>
            <a:off x="4202924" y="1003535"/>
            <a:ext cx="1119256" cy="369332"/>
          </a:xfrm>
          <a:prstGeom prst="rect">
            <a:avLst/>
          </a:prstGeom>
          <a:noFill/>
        </p:spPr>
        <p:txBody>
          <a:bodyPr wrap="square" rtlCol="0">
            <a:spAutoFit/>
          </a:bodyPr>
          <a:lstStyle/>
          <a:p>
            <a:r>
              <a:rPr lang="en-US" b="1" dirty="0">
                <a:solidFill>
                  <a:srgbClr val="FF0000"/>
                </a:solidFill>
              </a:rPr>
              <a:t>Weight</a:t>
            </a:r>
          </a:p>
        </p:txBody>
      </p:sp>
      <p:cxnSp>
        <p:nvCxnSpPr>
          <p:cNvPr id="7" name="Straight Arrow Connector 6">
            <a:extLst>
              <a:ext uri="{FF2B5EF4-FFF2-40B4-BE49-F238E27FC236}">
                <a16:creationId xmlns:a16="http://schemas.microsoft.com/office/drawing/2014/main" id="{DA687DAE-4C7F-4FB3-91B2-B2E62D6494C9}"/>
              </a:ext>
            </a:extLst>
          </p:cNvPr>
          <p:cNvCxnSpPr>
            <a:cxnSpLocks/>
          </p:cNvCxnSpPr>
          <p:nvPr/>
        </p:nvCxnSpPr>
        <p:spPr>
          <a:xfrm flipH="1">
            <a:off x="3861881" y="1372712"/>
            <a:ext cx="612842" cy="884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6379CCF-454A-4192-87D0-4466D31BA1F8}"/>
              </a:ext>
            </a:extLst>
          </p:cNvPr>
          <p:cNvSpPr txBox="1"/>
          <p:nvPr/>
        </p:nvSpPr>
        <p:spPr>
          <a:xfrm>
            <a:off x="1683171" y="1372712"/>
            <a:ext cx="1119256" cy="369332"/>
          </a:xfrm>
          <a:prstGeom prst="rect">
            <a:avLst/>
          </a:prstGeom>
          <a:noFill/>
        </p:spPr>
        <p:txBody>
          <a:bodyPr wrap="square" rtlCol="0">
            <a:spAutoFit/>
          </a:bodyPr>
          <a:lstStyle/>
          <a:p>
            <a:r>
              <a:rPr lang="en-US" b="1" dirty="0">
                <a:solidFill>
                  <a:srgbClr val="FF0000"/>
                </a:solidFill>
              </a:rPr>
              <a:t>Bias</a:t>
            </a:r>
          </a:p>
        </p:txBody>
      </p:sp>
      <p:cxnSp>
        <p:nvCxnSpPr>
          <p:cNvPr id="11" name="Straight Arrow Connector 10">
            <a:extLst>
              <a:ext uri="{FF2B5EF4-FFF2-40B4-BE49-F238E27FC236}">
                <a16:creationId xmlns:a16="http://schemas.microsoft.com/office/drawing/2014/main" id="{F73FD696-3A36-40CB-852A-0E92E8B2DF57}"/>
              </a:ext>
            </a:extLst>
          </p:cNvPr>
          <p:cNvCxnSpPr>
            <a:cxnSpLocks/>
          </p:cNvCxnSpPr>
          <p:nvPr/>
        </p:nvCxnSpPr>
        <p:spPr>
          <a:xfrm>
            <a:off x="2175566" y="1560565"/>
            <a:ext cx="666345" cy="961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4E168085-2B4E-4B53-871C-F90CDB8ACF22}"/>
              </a:ext>
            </a:extLst>
          </p:cNvPr>
          <p:cNvSpPr/>
          <p:nvPr/>
        </p:nvSpPr>
        <p:spPr>
          <a:xfrm>
            <a:off x="2823740" y="1455794"/>
            <a:ext cx="457200" cy="48001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FD8EA8D3-CB36-4BCE-BAD2-6A75C28558F4}"/>
              </a:ext>
            </a:extLst>
          </p:cNvPr>
          <p:cNvCxnSpPr>
            <a:cxnSpLocks/>
          </p:cNvCxnSpPr>
          <p:nvPr/>
        </p:nvCxnSpPr>
        <p:spPr>
          <a:xfrm>
            <a:off x="3302253" y="1691168"/>
            <a:ext cx="1038141" cy="3613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AC1D43-8C9A-4E56-97D1-411FBC316E39}"/>
              </a:ext>
            </a:extLst>
          </p:cNvPr>
          <p:cNvCxnSpPr>
            <a:cxnSpLocks/>
          </p:cNvCxnSpPr>
          <p:nvPr/>
        </p:nvCxnSpPr>
        <p:spPr>
          <a:xfrm>
            <a:off x="3280940" y="1691168"/>
            <a:ext cx="1059454" cy="114732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59E03F6-EF80-44D3-B278-8504EFA1545F}"/>
              </a:ext>
            </a:extLst>
          </p:cNvPr>
          <p:cNvCxnSpPr>
            <a:cxnSpLocks/>
          </p:cNvCxnSpPr>
          <p:nvPr/>
        </p:nvCxnSpPr>
        <p:spPr>
          <a:xfrm>
            <a:off x="3302253" y="1691168"/>
            <a:ext cx="1038141" cy="19664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05BBAA2-5563-4F30-BDFB-29C3907254BC}"/>
              </a:ext>
            </a:extLst>
          </p:cNvPr>
          <p:cNvCxnSpPr>
            <a:cxnSpLocks/>
          </p:cNvCxnSpPr>
          <p:nvPr/>
        </p:nvCxnSpPr>
        <p:spPr>
          <a:xfrm>
            <a:off x="3302253" y="1707908"/>
            <a:ext cx="1172470" cy="274745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0919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image">
            <a:extLst>
              <a:ext uri="{FF2B5EF4-FFF2-40B4-BE49-F238E27FC236}">
                <a16:creationId xmlns:a16="http://schemas.microsoft.com/office/drawing/2014/main" id="{C637349E-3894-4E34-A36E-F65CA93431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0590" y="1994775"/>
            <a:ext cx="6200775" cy="31527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BC36737-E5DE-49B1-80AB-5A821D5A77F1}"/>
              </a:ext>
            </a:extLst>
          </p:cNvPr>
          <p:cNvSpPr txBox="1"/>
          <p:nvPr/>
        </p:nvSpPr>
        <p:spPr>
          <a:xfrm>
            <a:off x="194555" y="264871"/>
            <a:ext cx="11712100" cy="923330"/>
          </a:xfrm>
          <a:prstGeom prst="rect">
            <a:avLst/>
          </a:prstGeom>
          <a:noFill/>
        </p:spPr>
        <p:txBody>
          <a:bodyPr wrap="square" rtlCol="0">
            <a:spAutoFit/>
          </a:bodyPr>
          <a:lstStyle/>
          <a:p>
            <a:r>
              <a:rPr lang="en-US" sz="5400" dirty="0"/>
              <a:t>Recap on ANN: Activation functions</a:t>
            </a:r>
          </a:p>
        </p:txBody>
      </p:sp>
      <p:sp>
        <p:nvSpPr>
          <p:cNvPr id="2" name="Oval 1">
            <a:extLst>
              <a:ext uri="{FF2B5EF4-FFF2-40B4-BE49-F238E27FC236}">
                <a16:creationId xmlns:a16="http://schemas.microsoft.com/office/drawing/2014/main" id="{2ED9B71C-15A2-44EF-940C-312C08A5E10F}"/>
              </a:ext>
            </a:extLst>
          </p:cNvPr>
          <p:cNvSpPr/>
          <p:nvPr/>
        </p:nvSpPr>
        <p:spPr>
          <a:xfrm>
            <a:off x="6605081" y="2626468"/>
            <a:ext cx="1371600" cy="1712068"/>
          </a:xfrm>
          <a:prstGeom prst="ellipse">
            <a:avLst/>
          </a:prstGeom>
          <a:noFill/>
          <a:ln w="381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539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BC36737-E5DE-49B1-80AB-5A821D5A77F1}"/>
              </a:ext>
            </a:extLst>
          </p:cNvPr>
          <p:cNvSpPr txBox="1"/>
          <p:nvPr/>
        </p:nvSpPr>
        <p:spPr>
          <a:xfrm>
            <a:off x="194555" y="264871"/>
            <a:ext cx="11712100" cy="923330"/>
          </a:xfrm>
          <a:prstGeom prst="rect">
            <a:avLst/>
          </a:prstGeom>
          <a:noFill/>
        </p:spPr>
        <p:txBody>
          <a:bodyPr wrap="square" rtlCol="0">
            <a:spAutoFit/>
          </a:bodyPr>
          <a:lstStyle/>
          <a:p>
            <a:r>
              <a:rPr lang="en-US" sz="5400" dirty="0"/>
              <a:t>Recap on ANN: Activation functions</a:t>
            </a:r>
          </a:p>
        </p:txBody>
      </p:sp>
      <p:pic>
        <p:nvPicPr>
          <p:cNvPr id="36866" name="Picture 2" descr="image">
            <a:extLst>
              <a:ext uri="{FF2B5EF4-FFF2-40B4-BE49-F238E27FC236}">
                <a16:creationId xmlns:a16="http://schemas.microsoft.com/office/drawing/2014/main" id="{C140A9D4-AD5F-46C6-80B8-BAC09F51E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3975" y="3164129"/>
            <a:ext cx="7058025"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A0DB9A9-2CA4-4C65-8A16-EB4023E0613C}"/>
              </a:ext>
            </a:extLst>
          </p:cNvPr>
          <p:cNvSpPr/>
          <p:nvPr/>
        </p:nvSpPr>
        <p:spPr>
          <a:xfrm>
            <a:off x="333983" y="1603629"/>
            <a:ext cx="6096000" cy="3416320"/>
          </a:xfrm>
          <a:prstGeom prst="rect">
            <a:avLst/>
          </a:prstGeom>
        </p:spPr>
        <p:txBody>
          <a:bodyPr>
            <a:spAutoFit/>
          </a:bodyPr>
          <a:lstStyle/>
          <a:p>
            <a:r>
              <a:rPr lang="en-US" b="1" u="sng" dirty="0">
                <a:solidFill>
                  <a:srgbClr val="333333"/>
                </a:solidFill>
                <a:latin typeface="Helvetica Neue"/>
              </a:rPr>
              <a:t>Sigmoid Function:</a:t>
            </a:r>
          </a:p>
          <a:p>
            <a:endParaRPr lang="en-US" b="1" u="sng"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One of the widely used activation function in the hidden layer of NN</a:t>
            </a:r>
          </a:p>
          <a:p>
            <a:pPr marL="285750" indent="-285750">
              <a:buFont typeface="Arial" panose="020B0604020202020204" pitchFamily="34" charset="0"/>
              <a:buChar char="•"/>
            </a:pPr>
            <a:r>
              <a:rPr lang="en-US" dirty="0">
                <a:solidFill>
                  <a:srgbClr val="333333"/>
                </a:solidFill>
                <a:latin typeface="Helvetica Neue"/>
              </a:rPr>
              <a:t>However, it is flat with abs(z)&gt;3, therefore it might lead to “vanishing gradient” in Backpropagation approach, that slowdown the optimization of NN in Deep Neural Network.</a:t>
            </a:r>
          </a:p>
          <a:p>
            <a:pPr marL="285750" indent="-285750">
              <a:buFont typeface="Arial" panose="020B0604020202020204" pitchFamily="34" charset="0"/>
              <a:buChar char="•"/>
            </a:pPr>
            <a:r>
              <a:rPr lang="en-US" dirty="0">
                <a:solidFill>
                  <a:srgbClr val="333333"/>
                </a:solidFill>
                <a:latin typeface="Helvetica Neue"/>
              </a:rPr>
              <a:t>Sigmoid function converts the output to range (0, 1) so it is not symmetric around the origin. All values are positive.</a:t>
            </a:r>
          </a:p>
          <a:p>
            <a:pPr marL="285750" indent="-285750">
              <a:buFont typeface="Arial" panose="020B0604020202020204" pitchFamily="34" charset="0"/>
              <a:buChar char="•"/>
            </a:pPr>
            <a:r>
              <a:rPr lang="en-US" dirty="0">
                <a:solidFill>
                  <a:srgbClr val="333333"/>
                </a:solidFill>
                <a:latin typeface="Helvetica Neue"/>
              </a:rPr>
              <a:t>Application in binary classification problems.</a:t>
            </a:r>
            <a:endParaRPr lang="en-US" b="0" i="0" dirty="0">
              <a:solidFill>
                <a:srgbClr val="333333"/>
              </a:solidFill>
              <a:effectLst/>
              <a:latin typeface="Helvetica Neue"/>
            </a:endParaRPr>
          </a:p>
        </p:txBody>
      </p:sp>
    </p:spTree>
    <p:extLst>
      <p:ext uri="{BB962C8B-B14F-4D97-AF65-F5344CB8AC3E}">
        <p14:creationId xmlns:p14="http://schemas.microsoft.com/office/powerpoint/2010/main" val="34149278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BC36737-E5DE-49B1-80AB-5A821D5A77F1}"/>
              </a:ext>
            </a:extLst>
          </p:cNvPr>
          <p:cNvSpPr txBox="1"/>
          <p:nvPr/>
        </p:nvSpPr>
        <p:spPr>
          <a:xfrm>
            <a:off x="194555" y="264871"/>
            <a:ext cx="11712100" cy="923330"/>
          </a:xfrm>
          <a:prstGeom prst="rect">
            <a:avLst/>
          </a:prstGeom>
          <a:noFill/>
        </p:spPr>
        <p:txBody>
          <a:bodyPr wrap="square" rtlCol="0">
            <a:spAutoFit/>
          </a:bodyPr>
          <a:lstStyle/>
          <a:p>
            <a:r>
              <a:rPr lang="en-US" sz="5400" dirty="0"/>
              <a:t>Recap on ANN: Activation functions</a:t>
            </a:r>
          </a:p>
        </p:txBody>
      </p:sp>
      <p:sp>
        <p:nvSpPr>
          <p:cNvPr id="3" name="Rectangle 2">
            <a:extLst>
              <a:ext uri="{FF2B5EF4-FFF2-40B4-BE49-F238E27FC236}">
                <a16:creationId xmlns:a16="http://schemas.microsoft.com/office/drawing/2014/main" id="{EA0DB9A9-2CA4-4C65-8A16-EB4023E0613C}"/>
              </a:ext>
            </a:extLst>
          </p:cNvPr>
          <p:cNvSpPr/>
          <p:nvPr/>
        </p:nvSpPr>
        <p:spPr>
          <a:xfrm>
            <a:off x="333983" y="1603629"/>
            <a:ext cx="6096000" cy="2308324"/>
          </a:xfrm>
          <a:prstGeom prst="rect">
            <a:avLst/>
          </a:prstGeom>
        </p:spPr>
        <p:txBody>
          <a:bodyPr>
            <a:spAutoFit/>
          </a:bodyPr>
          <a:lstStyle/>
          <a:p>
            <a:r>
              <a:rPr lang="en-US" b="1" u="sng" dirty="0" err="1">
                <a:solidFill>
                  <a:srgbClr val="333333"/>
                </a:solidFill>
                <a:latin typeface="Helvetica Neue"/>
              </a:rPr>
              <a:t>Softmax</a:t>
            </a:r>
            <a:endParaRPr lang="en-US" b="1" u="sng" dirty="0">
              <a:solidFill>
                <a:srgbClr val="333333"/>
              </a:solidFill>
              <a:latin typeface="Helvetica Neue"/>
            </a:endParaRPr>
          </a:p>
          <a:p>
            <a:endParaRPr lang="en-US" b="1" u="sng"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The </a:t>
            </a:r>
            <a:r>
              <a:rPr lang="en-US" dirty="0" err="1">
                <a:solidFill>
                  <a:srgbClr val="333333"/>
                </a:solidFill>
                <a:latin typeface="Helvetica Neue"/>
              </a:rPr>
              <a:t>softmax</a:t>
            </a:r>
            <a:r>
              <a:rPr lang="en-US" dirty="0">
                <a:solidFill>
                  <a:srgbClr val="333333"/>
                </a:solidFill>
                <a:latin typeface="Helvetica Neue"/>
              </a:rPr>
              <a:t> is a more </a:t>
            </a:r>
            <a:r>
              <a:rPr lang="en-US" dirty="0" err="1">
                <a:solidFill>
                  <a:srgbClr val="333333"/>
                </a:solidFill>
                <a:latin typeface="Helvetica Neue"/>
              </a:rPr>
              <a:t>generalised</a:t>
            </a:r>
            <a:r>
              <a:rPr lang="en-US" dirty="0">
                <a:solidFill>
                  <a:srgbClr val="333333"/>
                </a:solidFill>
                <a:latin typeface="Helvetica Neue"/>
              </a:rPr>
              <a:t> form of the sigmoid.</a:t>
            </a:r>
          </a:p>
          <a:p>
            <a:pPr marL="285750" indent="-285750">
              <a:buFont typeface="Arial" panose="020B0604020202020204" pitchFamily="34" charset="0"/>
              <a:buChar char="•"/>
            </a:pPr>
            <a:r>
              <a:rPr lang="en-US" dirty="0">
                <a:solidFill>
                  <a:srgbClr val="333333"/>
                </a:solidFill>
                <a:latin typeface="Helvetica Neue"/>
              </a:rPr>
              <a:t>It is used in multi-class classification problems.</a:t>
            </a:r>
          </a:p>
          <a:p>
            <a:pPr marL="285750" indent="-285750">
              <a:buFont typeface="Arial" panose="020B0604020202020204" pitchFamily="34" charset="0"/>
              <a:buChar char="•"/>
            </a:pPr>
            <a:r>
              <a:rPr lang="en-US" dirty="0">
                <a:solidFill>
                  <a:srgbClr val="333333"/>
                </a:solidFill>
                <a:latin typeface="Helvetica Neue"/>
              </a:rPr>
              <a:t>Similar to sigmoid, it produces values in the range of 0–1 therefore it is used as the final layer in classification models.</a:t>
            </a:r>
          </a:p>
          <a:p>
            <a:pPr marL="285750" indent="-285750">
              <a:buFont typeface="Arial" panose="020B0604020202020204" pitchFamily="34" charset="0"/>
              <a:buChar char="•"/>
            </a:pPr>
            <a:r>
              <a:rPr lang="en-US" dirty="0">
                <a:solidFill>
                  <a:srgbClr val="333333"/>
                </a:solidFill>
                <a:latin typeface="Helvetica Neue"/>
              </a:rPr>
              <a:t>Application in classification with more categories</a:t>
            </a:r>
            <a:endParaRPr lang="en-US" b="0" i="0" dirty="0">
              <a:solidFill>
                <a:srgbClr val="333333"/>
              </a:solidFill>
              <a:effectLst/>
              <a:latin typeface="Helvetica Neue"/>
            </a:endParaRPr>
          </a:p>
        </p:txBody>
      </p:sp>
    </p:spTree>
    <p:extLst>
      <p:ext uri="{BB962C8B-B14F-4D97-AF65-F5344CB8AC3E}">
        <p14:creationId xmlns:p14="http://schemas.microsoft.com/office/powerpoint/2010/main" val="4098506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9349392" cy="923330"/>
          </a:xfrm>
          <a:prstGeom prst="rect">
            <a:avLst/>
          </a:prstGeom>
          <a:noFill/>
        </p:spPr>
        <p:txBody>
          <a:bodyPr wrap="square" rtlCol="0">
            <a:spAutoFit/>
          </a:bodyPr>
          <a:lstStyle/>
          <a:p>
            <a:r>
              <a:rPr lang="en-US" sz="5400" dirty="0"/>
              <a:t>Introduction</a:t>
            </a:r>
          </a:p>
        </p:txBody>
      </p:sp>
      <p:pic>
        <p:nvPicPr>
          <p:cNvPr id="2050" name="Picture 2" descr="Imgur">
            <a:extLst>
              <a:ext uri="{FF2B5EF4-FFF2-40B4-BE49-F238E27FC236}">
                <a16:creationId xmlns:a16="http://schemas.microsoft.com/office/drawing/2014/main" id="{D2996652-6591-4554-9C56-15127862A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498" y="2035918"/>
            <a:ext cx="8172450" cy="34671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A938A85-7DC2-49C3-B186-0F22EC02ECA8}"/>
              </a:ext>
            </a:extLst>
          </p:cNvPr>
          <p:cNvSpPr/>
          <p:nvPr/>
        </p:nvSpPr>
        <p:spPr>
          <a:xfrm>
            <a:off x="0" y="6488668"/>
            <a:ext cx="4082913" cy="369332"/>
          </a:xfrm>
          <a:prstGeom prst="rect">
            <a:avLst/>
          </a:prstGeom>
        </p:spPr>
        <p:txBody>
          <a:bodyPr wrap="none">
            <a:spAutoFit/>
          </a:bodyPr>
          <a:lstStyle/>
          <a:p>
            <a:r>
              <a:rPr lang="en-US" dirty="0"/>
              <a:t>https://www.kaggle.com/general/205301</a:t>
            </a:r>
          </a:p>
        </p:txBody>
      </p:sp>
    </p:spTree>
    <p:extLst>
      <p:ext uri="{BB962C8B-B14F-4D97-AF65-F5344CB8AC3E}">
        <p14:creationId xmlns:p14="http://schemas.microsoft.com/office/powerpoint/2010/main" val="7548368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BC36737-E5DE-49B1-80AB-5A821D5A77F1}"/>
              </a:ext>
            </a:extLst>
          </p:cNvPr>
          <p:cNvSpPr txBox="1"/>
          <p:nvPr/>
        </p:nvSpPr>
        <p:spPr>
          <a:xfrm>
            <a:off x="194555" y="264871"/>
            <a:ext cx="11712100" cy="923330"/>
          </a:xfrm>
          <a:prstGeom prst="rect">
            <a:avLst/>
          </a:prstGeom>
          <a:noFill/>
        </p:spPr>
        <p:txBody>
          <a:bodyPr wrap="square" rtlCol="0">
            <a:spAutoFit/>
          </a:bodyPr>
          <a:lstStyle/>
          <a:p>
            <a:r>
              <a:rPr lang="en-US" sz="5400" dirty="0"/>
              <a:t>Recap on ANN: Activation functions</a:t>
            </a:r>
          </a:p>
        </p:txBody>
      </p:sp>
      <p:sp>
        <p:nvSpPr>
          <p:cNvPr id="3" name="Rectangle 2">
            <a:extLst>
              <a:ext uri="{FF2B5EF4-FFF2-40B4-BE49-F238E27FC236}">
                <a16:creationId xmlns:a16="http://schemas.microsoft.com/office/drawing/2014/main" id="{EA0DB9A9-2CA4-4C65-8A16-EB4023E0613C}"/>
              </a:ext>
            </a:extLst>
          </p:cNvPr>
          <p:cNvSpPr/>
          <p:nvPr/>
        </p:nvSpPr>
        <p:spPr>
          <a:xfrm>
            <a:off x="333983" y="1603629"/>
            <a:ext cx="6096000" cy="1754326"/>
          </a:xfrm>
          <a:prstGeom prst="rect">
            <a:avLst/>
          </a:prstGeom>
        </p:spPr>
        <p:txBody>
          <a:bodyPr>
            <a:spAutoFit/>
          </a:bodyPr>
          <a:lstStyle/>
          <a:p>
            <a:r>
              <a:rPr lang="en-US" b="1" u="sng" dirty="0">
                <a:solidFill>
                  <a:srgbClr val="333333"/>
                </a:solidFill>
                <a:latin typeface="Helvetica Neue"/>
              </a:rPr>
              <a:t>Hyperbolic Tangent (Tanh)</a:t>
            </a:r>
          </a:p>
          <a:p>
            <a:endParaRPr lang="en-US" b="1" u="sng"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Tanh is quite similar to Sigmoid but it is symmetric around the origin</a:t>
            </a:r>
          </a:p>
          <a:p>
            <a:pPr marL="285750" indent="-285750">
              <a:buFont typeface="Arial" panose="020B0604020202020204" pitchFamily="34" charset="0"/>
              <a:buChar char="•"/>
            </a:pPr>
            <a:r>
              <a:rPr lang="en-US" dirty="0">
                <a:solidFill>
                  <a:srgbClr val="333333"/>
                </a:solidFill>
                <a:latin typeface="Helvetica Neue"/>
              </a:rPr>
              <a:t>However, it also flat with abs(z)&gt;3 and also lead to “vanishing gradient” problem in Deep Neural Network</a:t>
            </a:r>
            <a:endParaRPr lang="en-US" b="0" i="0" dirty="0">
              <a:solidFill>
                <a:srgbClr val="333333"/>
              </a:solidFill>
              <a:effectLst/>
              <a:latin typeface="Helvetica Neue"/>
            </a:endParaRPr>
          </a:p>
        </p:txBody>
      </p:sp>
      <p:pic>
        <p:nvPicPr>
          <p:cNvPr id="2" name="Picture 1">
            <a:extLst>
              <a:ext uri="{FF2B5EF4-FFF2-40B4-BE49-F238E27FC236}">
                <a16:creationId xmlns:a16="http://schemas.microsoft.com/office/drawing/2014/main" id="{BEE997E8-2EC6-4DB2-AEA1-0C7ABAAAB765}"/>
              </a:ext>
            </a:extLst>
          </p:cNvPr>
          <p:cNvPicPr>
            <a:picLocks noChangeAspect="1"/>
          </p:cNvPicPr>
          <p:nvPr/>
        </p:nvPicPr>
        <p:blipFill>
          <a:blip r:embed="rId2"/>
          <a:stretch>
            <a:fillRect/>
          </a:stretch>
        </p:blipFill>
        <p:spPr>
          <a:xfrm>
            <a:off x="5438775" y="3429000"/>
            <a:ext cx="6753225" cy="3390900"/>
          </a:xfrm>
          <a:prstGeom prst="rect">
            <a:avLst/>
          </a:prstGeom>
        </p:spPr>
      </p:pic>
    </p:spTree>
    <p:extLst>
      <p:ext uri="{BB962C8B-B14F-4D97-AF65-F5344CB8AC3E}">
        <p14:creationId xmlns:p14="http://schemas.microsoft.com/office/powerpoint/2010/main" val="18393992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BC36737-E5DE-49B1-80AB-5A821D5A77F1}"/>
              </a:ext>
            </a:extLst>
          </p:cNvPr>
          <p:cNvSpPr txBox="1"/>
          <p:nvPr/>
        </p:nvSpPr>
        <p:spPr>
          <a:xfrm>
            <a:off x="194555" y="264871"/>
            <a:ext cx="11712100" cy="923330"/>
          </a:xfrm>
          <a:prstGeom prst="rect">
            <a:avLst/>
          </a:prstGeom>
          <a:noFill/>
        </p:spPr>
        <p:txBody>
          <a:bodyPr wrap="square" rtlCol="0">
            <a:spAutoFit/>
          </a:bodyPr>
          <a:lstStyle/>
          <a:p>
            <a:r>
              <a:rPr lang="en-US" sz="5400" dirty="0"/>
              <a:t>Recap on ANN: Activation functions</a:t>
            </a:r>
          </a:p>
        </p:txBody>
      </p:sp>
      <p:sp>
        <p:nvSpPr>
          <p:cNvPr id="3" name="Rectangle 2">
            <a:extLst>
              <a:ext uri="{FF2B5EF4-FFF2-40B4-BE49-F238E27FC236}">
                <a16:creationId xmlns:a16="http://schemas.microsoft.com/office/drawing/2014/main" id="{EA0DB9A9-2CA4-4C65-8A16-EB4023E0613C}"/>
              </a:ext>
            </a:extLst>
          </p:cNvPr>
          <p:cNvSpPr/>
          <p:nvPr/>
        </p:nvSpPr>
        <p:spPr>
          <a:xfrm>
            <a:off x="333983" y="1603629"/>
            <a:ext cx="6096000" cy="2585323"/>
          </a:xfrm>
          <a:prstGeom prst="rect">
            <a:avLst/>
          </a:prstGeom>
        </p:spPr>
        <p:txBody>
          <a:bodyPr>
            <a:spAutoFit/>
          </a:bodyPr>
          <a:lstStyle/>
          <a:p>
            <a:r>
              <a:rPr lang="en-US" b="1" u="sng" dirty="0">
                <a:solidFill>
                  <a:srgbClr val="333333"/>
                </a:solidFill>
                <a:latin typeface="Helvetica Neue"/>
              </a:rPr>
              <a:t>Rectangular Linear Unit (</a:t>
            </a:r>
            <a:r>
              <a:rPr lang="en-US" b="1" u="sng" dirty="0" err="1">
                <a:solidFill>
                  <a:srgbClr val="333333"/>
                </a:solidFill>
                <a:latin typeface="Helvetica Neue"/>
              </a:rPr>
              <a:t>ReLU</a:t>
            </a:r>
            <a:r>
              <a:rPr lang="en-US" b="1" u="sng" dirty="0">
                <a:solidFill>
                  <a:srgbClr val="333333"/>
                </a:solidFill>
                <a:latin typeface="Helvetica Neue"/>
              </a:rPr>
              <a:t>)</a:t>
            </a:r>
          </a:p>
          <a:p>
            <a:endParaRPr lang="en-US" b="1" u="sng"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The most widely used Activation Function in Deep Neural Network</a:t>
            </a:r>
          </a:p>
          <a:p>
            <a:pPr marL="285750" indent="-285750">
              <a:buFont typeface="Arial" panose="020B0604020202020204" pitchFamily="34" charset="0"/>
              <a:buChar char="•"/>
            </a:pPr>
            <a:r>
              <a:rPr lang="en-US" dirty="0">
                <a:solidFill>
                  <a:srgbClr val="333333"/>
                </a:solidFill>
                <a:latin typeface="Helvetica Neue"/>
              </a:rPr>
              <a:t>It is nonlinear</a:t>
            </a:r>
          </a:p>
          <a:p>
            <a:pPr marL="285750" indent="-285750">
              <a:buFont typeface="Arial" panose="020B0604020202020204" pitchFamily="34" charset="0"/>
              <a:buChar char="•"/>
            </a:pPr>
            <a:r>
              <a:rPr lang="en-US" dirty="0">
                <a:solidFill>
                  <a:srgbClr val="333333"/>
                </a:solidFill>
                <a:latin typeface="Helvetica Neue"/>
              </a:rPr>
              <a:t>It does not activate all neuron at the same time: If the input is negative, the neuron is not activated</a:t>
            </a:r>
          </a:p>
          <a:p>
            <a:pPr marL="285750" indent="-285750">
              <a:buFont typeface="Arial" panose="020B0604020202020204" pitchFamily="34" charset="0"/>
              <a:buChar char="•"/>
            </a:pPr>
            <a:r>
              <a:rPr lang="en-US" dirty="0">
                <a:solidFill>
                  <a:srgbClr val="333333"/>
                </a:solidFill>
                <a:latin typeface="Helvetica Neue"/>
              </a:rPr>
              <a:t>Therefore, it overcomes the “vanishing gradient” problem</a:t>
            </a:r>
            <a:endParaRPr lang="en-US" b="0" i="0" dirty="0">
              <a:solidFill>
                <a:srgbClr val="333333"/>
              </a:solidFill>
              <a:effectLst/>
              <a:latin typeface="Helvetica Neue"/>
            </a:endParaRPr>
          </a:p>
        </p:txBody>
      </p:sp>
      <p:pic>
        <p:nvPicPr>
          <p:cNvPr id="38914" name="Picture 2" descr="image">
            <a:extLst>
              <a:ext uri="{FF2B5EF4-FFF2-40B4-BE49-F238E27FC236}">
                <a16:creationId xmlns:a16="http://schemas.microsoft.com/office/drawing/2014/main" id="{6653C95F-3785-43B4-A981-ADD10E84C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3424" y="3429000"/>
            <a:ext cx="6429375"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1199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BC36737-E5DE-49B1-80AB-5A821D5A77F1}"/>
              </a:ext>
            </a:extLst>
          </p:cNvPr>
          <p:cNvSpPr txBox="1"/>
          <p:nvPr/>
        </p:nvSpPr>
        <p:spPr>
          <a:xfrm>
            <a:off x="194555" y="264871"/>
            <a:ext cx="11712100" cy="923330"/>
          </a:xfrm>
          <a:prstGeom prst="rect">
            <a:avLst/>
          </a:prstGeom>
          <a:noFill/>
        </p:spPr>
        <p:txBody>
          <a:bodyPr wrap="square" rtlCol="0">
            <a:spAutoFit/>
          </a:bodyPr>
          <a:lstStyle/>
          <a:p>
            <a:r>
              <a:rPr lang="en-US" sz="5400" dirty="0"/>
              <a:t>Recap on ANN: Gradient Problems</a:t>
            </a:r>
          </a:p>
        </p:txBody>
      </p:sp>
      <p:sp>
        <p:nvSpPr>
          <p:cNvPr id="3" name="Rectangle 2">
            <a:extLst>
              <a:ext uri="{FF2B5EF4-FFF2-40B4-BE49-F238E27FC236}">
                <a16:creationId xmlns:a16="http://schemas.microsoft.com/office/drawing/2014/main" id="{EA0DB9A9-2CA4-4C65-8A16-EB4023E0613C}"/>
              </a:ext>
            </a:extLst>
          </p:cNvPr>
          <p:cNvSpPr/>
          <p:nvPr/>
        </p:nvSpPr>
        <p:spPr>
          <a:xfrm>
            <a:off x="333983" y="1603629"/>
            <a:ext cx="11125200" cy="2585323"/>
          </a:xfrm>
          <a:prstGeom prst="rect">
            <a:avLst/>
          </a:prstGeom>
        </p:spPr>
        <p:txBody>
          <a:bodyPr wrap="square">
            <a:spAutoFit/>
          </a:bodyPr>
          <a:lstStyle/>
          <a:p>
            <a:r>
              <a:rPr lang="en-US" b="1" u="sng" dirty="0">
                <a:solidFill>
                  <a:srgbClr val="333333"/>
                </a:solidFill>
                <a:latin typeface="Helvetica Neue"/>
              </a:rPr>
              <a:t>Vanishing gradient</a:t>
            </a:r>
          </a:p>
          <a:p>
            <a:endParaRPr lang="en-US" b="1" u="sng"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In a network of n hidden layers, n derivatives will be multiplied together. If the derivatives are small then the gradient will decrease exponentially as we propagate through the model until it eventually vanishes</a:t>
            </a:r>
          </a:p>
          <a:p>
            <a:endParaRPr lang="en-US"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The accumulation of small gradients results in a model that is incapable of learning meaningful insights since the weights and biases of the initial layers, which tends to learn the core features from the input data (X), will not be updated effectively. In the worst case scenario the gradient will be 0 which in turn will stop the network and stop further training.</a:t>
            </a:r>
            <a:endParaRPr lang="en-US" b="0" i="0" dirty="0">
              <a:solidFill>
                <a:srgbClr val="333333"/>
              </a:solidFill>
              <a:effectLst/>
              <a:latin typeface="Helvetica Neue"/>
            </a:endParaRPr>
          </a:p>
        </p:txBody>
      </p:sp>
    </p:spTree>
    <p:extLst>
      <p:ext uri="{BB962C8B-B14F-4D97-AF65-F5344CB8AC3E}">
        <p14:creationId xmlns:p14="http://schemas.microsoft.com/office/powerpoint/2010/main" val="2143921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BC36737-E5DE-49B1-80AB-5A821D5A77F1}"/>
              </a:ext>
            </a:extLst>
          </p:cNvPr>
          <p:cNvSpPr txBox="1"/>
          <p:nvPr/>
        </p:nvSpPr>
        <p:spPr>
          <a:xfrm>
            <a:off x="194555" y="264871"/>
            <a:ext cx="11712100" cy="923330"/>
          </a:xfrm>
          <a:prstGeom prst="rect">
            <a:avLst/>
          </a:prstGeom>
          <a:noFill/>
        </p:spPr>
        <p:txBody>
          <a:bodyPr wrap="square" rtlCol="0">
            <a:spAutoFit/>
          </a:bodyPr>
          <a:lstStyle/>
          <a:p>
            <a:r>
              <a:rPr lang="en-US" sz="5400" dirty="0"/>
              <a:t>Recap on ANN: Gradient Problems</a:t>
            </a:r>
          </a:p>
        </p:txBody>
      </p:sp>
      <p:sp>
        <p:nvSpPr>
          <p:cNvPr id="3" name="Rectangle 2">
            <a:extLst>
              <a:ext uri="{FF2B5EF4-FFF2-40B4-BE49-F238E27FC236}">
                <a16:creationId xmlns:a16="http://schemas.microsoft.com/office/drawing/2014/main" id="{EA0DB9A9-2CA4-4C65-8A16-EB4023E0613C}"/>
              </a:ext>
            </a:extLst>
          </p:cNvPr>
          <p:cNvSpPr/>
          <p:nvPr/>
        </p:nvSpPr>
        <p:spPr>
          <a:xfrm>
            <a:off x="333983" y="1603629"/>
            <a:ext cx="11125200" cy="2585323"/>
          </a:xfrm>
          <a:prstGeom prst="rect">
            <a:avLst/>
          </a:prstGeom>
        </p:spPr>
        <p:txBody>
          <a:bodyPr wrap="square">
            <a:spAutoFit/>
          </a:bodyPr>
          <a:lstStyle/>
          <a:p>
            <a:r>
              <a:rPr lang="en-US" b="1" u="sng" dirty="0">
                <a:solidFill>
                  <a:srgbClr val="333333"/>
                </a:solidFill>
                <a:latin typeface="Helvetica Neue"/>
              </a:rPr>
              <a:t>Exploding gradient</a:t>
            </a:r>
          </a:p>
          <a:p>
            <a:endParaRPr lang="en-US" b="1" u="sng"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If the derivatives are large then the gradient will increase exponentially as we propagate down the model until they eventually explode, and this is what we call the problem of exploding gradient</a:t>
            </a:r>
          </a:p>
          <a:p>
            <a:pPr marL="285750" indent="-285750">
              <a:buFont typeface="Arial" panose="020B0604020202020204" pitchFamily="34" charset="0"/>
              <a:buChar char="•"/>
            </a:pPr>
            <a:endParaRPr lang="en-US"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The accumulation of large derivatives results in the model being very unstable and incapable of effective learning, The large changes in the models weights creates a very unstable network, which at extreme values the weights become so large that is causes overflow resulting in </a:t>
            </a:r>
            <a:r>
              <a:rPr lang="en-US" dirty="0" err="1">
                <a:solidFill>
                  <a:srgbClr val="333333"/>
                </a:solidFill>
                <a:latin typeface="Helvetica Neue"/>
              </a:rPr>
              <a:t>NaN</a:t>
            </a:r>
            <a:r>
              <a:rPr lang="en-US" dirty="0">
                <a:solidFill>
                  <a:srgbClr val="333333"/>
                </a:solidFill>
                <a:latin typeface="Helvetica Neue"/>
              </a:rPr>
              <a:t> weight values of which can no longer be updated.</a:t>
            </a:r>
            <a:endParaRPr lang="en-US" b="0" i="0" dirty="0">
              <a:solidFill>
                <a:srgbClr val="333333"/>
              </a:solidFill>
              <a:effectLst/>
              <a:latin typeface="Helvetica Neue"/>
            </a:endParaRPr>
          </a:p>
        </p:txBody>
      </p:sp>
    </p:spTree>
    <p:extLst>
      <p:ext uri="{BB962C8B-B14F-4D97-AF65-F5344CB8AC3E}">
        <p14:creationId xmlns:p14="http://schemas.microsoft.com/office/powerpoint/2010/main" val="4049857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BC36737-E5DE-49B1-80AB-5A821D5A77F1}"/>
              </a:ext>
            </a:extLst>
          </p:cNvPr>
          <p:cNvSpPr txBox="1"/>
          <p:nvPr/>
        </p:nvSpPr>
        <p:spPr>
          <a:xfrm>
            <a:off x="194555" y="264871"/>
            <a:ext cx="11712100" cy="923330"/>
          </a:xfrm>
          <a:prstGeom prst="rect">
            <a:avLst/>
          </a:prstGeom>
          <a:noFill/>
        </p:spPr>
        <p:txBody>
          <a:bodyPr wrap="square" rtlCol="0">
            <a:spAutoFit/>
          </a:bodyPr>
          <a:lstStyle/>
          <a:p>
            <a:r>
              <a:rPr lang="en-US" sz="5400" dirty="0"/>
              <a:t>Recap on ANN: Gradient Problems</a:t>
            </a:r>
          </a:p>
        </p:txBody>
      </p:sp>
      <p:sp>
        <p:nvSpPr>
          <p:cNvPr id="3" name="Rectangle 2">
            <a:extLst>
              <a:ext uri="{FF2B5EF4-FFF2-40B4-BE49-F238E27FC236}">
                <a16:creationId xmlns:a16="http://schemas.microsoft.com/office/drawing/2014/main" id="{EA0DB9A9-2CA4-4C65-8A16-EB4023E0613C}"/>
              </a:ext>
            </a:extLst>
          </p:cNvPr>
          <p:cNvSpPr/>
          <p:nvPr/>
        </p:nvSpPr>
        <p:spPr>
          <a:xfrm>
            <a:off x="333983" y="1603629"/>
            <a:ext cx="11125200" cy="1477328"/>
          </a:xfrm>
          <a:prstGeom prst="rect">
            <a:avLst/>
          </a:prstGeom>
        </p:spPr>
        <p:txBody>
          <a:bodyPr wrap="square">
            <a:spAutoFit/>
          </a:bodyPr>
          <a:lstStyle/>
          <a:p>
            <a:r>
              <a:rPr lang="en-US" b="1" u="sng" dirty="0">
                <a:solidFill>
                  <a:srgbClr val="333333"/>
                </a:solidFill>
                <a:latin typeface="Helvetica Neue"/>
              </a:rPr>
              <a:t>Solutions</a:t>
            </a:r>
          </a:p>
          <a:p>
            <a:endParaRPr lang="en-US" b="1" u="sng"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Reduce the amount of layer</a:t>
            </a:r>
          </a:p>
          <a:p>
            <a:pPr marL="285750" indent="-285750">
              <a:buFont typeface="Arial" panose="020B0604020202020204" pitchFamily="34" charset="0"/>
              <a:buChar char="•"/>
            </a:pPr>
            <a:endParaRPr lang="en-US"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Proper weights for </a:t>
            </a:r>
            <a:r>
              <a:rPr lang="en-US" dirty="0" err="1">
                <a:solidFill>
                  <a:srgbClr val="333333"/>
                </a:solidFill>
                <a:latin typeface="Helvetica Neue"/>
              </a:rPr>
              <a:t>initilization</a:t>
            </a:r>
            <a:endParaRPr lang="en-US" b="0" i="0" dirty="0">
              <a:solidFill>
                <a:srgbClr val="333333"/>
              </a:solidFill>
              <a:effectLst/>
              <a:latin typeface="Helvetica Neue"/>
            </a:endParaRPr>
          </a:p>
        </p:txBody>
      </p:sp>
    </p:spTree>
    <p:extLst>
      <p:ext uri="{BB962C8B-B14F-4D97-AF65-F5344CB8AC3E}">
        <p14:creationId xmlns:p14="http://schemas.microsoft.com/office/powerpoint/2010/main" val="4234596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jnexttech.com/images/timeline.png">
            <a:extLst>
              <a:ext uri="{FF2B5EF4-FFF2-40B4-BE49-F238E27FC236}">
                <a16:creationId xmlns:a16="http://schemas.microsoft.com/office/drawing/2014/main" id="{9815CED2-A5FF-4210-946C-454077238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60488"/>
            <a:ext cx="12192000" cy="41354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C9EFB6B-06D7-4636-B2DE-D4B114D9F81A}"/>
              </a:ext>
            </a:extLst>
          </p:cNvPr>
          <p:cNvSpPr/>
          <p:nvPr/>
        </p:nvSpPr>
        <p:spPr>
          <a:xfrm>
            <a:off x="3761361" y="5940561"/>
            <a:ext cx="4315605" cy="523220"/>
          </a:xfrm>
          <a:prstGeom prst="rect">
            <a:avLst/>
          </a:prstGeom>
        </p:spPr>
        <p:txBody>
          <a:bodyPr wrap="none">
            <a:spAutoFit/>
          </a:bodyPr>
          <a:lstStyle/>
          <a:p>
            <a:r>
              <a:rPr lang="en-US" sz="2800" b="1" dirty="0">
                <a:solidFill>
                  <a:srgbClr val="0000FF"/>
                </a:solidFill>
                <a:latin typeface="Museo500Regular"/>
              </a:rPr>
              <a:t>Machine Learning Timeline:</a:t>
            </a:r>
            <a:endParaRPr lang="en-US" sz="2800" b="1" i="0" dirty="0">
              <a:solidFill>
                <a:srgbClr val="0000FF"/>
              </a:solidFill>
              <a:effectLst/>
              <a:latin typeface="Museo500Regular"/>
            </a:endParaRPr>
          </a:p>
        </p:txBody>
      </p:sp>
      <p:sp>
        <p:nvSpPr>
          <p:cNvPr id="6" name="TextBox 5">
            <a:extLst>
              <a:ext uri="{FF2B5EF4-FFF2-40B4-BE49-F238E27FC236}">
                <a16:creationId xmlns:a16="http://schemas.microsoft.com/office/drawing/2014/main" id="{2358B8C6-8FE3-4EEF-A7C8-9D37A94908EF}"/>
              </a:ext>
            </a:extLst>
          </p:cNvPr>
          <p:cNvSpPr txBox="1"/>
          <p:nvPr/>
        </p:nvSpPr>
        <p:spPr>
          <a:xfrm>
            <a:off x="194555" y="264871"/>
            <a:ext cx="3949428" cy="923330"/>
          </a:xfrm>
          <a:prstGeom prst="rect">
            <a:avLst/>
          </a:prstGeom>
          <a:noFill/>
        </p:spPr>
        <p:txBody>
          <a:bodyPr wrap="square" rtlCol="0">
            <a:spAutoFit/>
          </a:bodyPr>
          <a:lstStyle/>
          <a:p>
            <a:r>
              <a:rPr lang="en-US" sz="5400" dirty="0"/>
              <a:t>Introduction</a:t>
            </a:r>
          </a:p>
        </p:txBody>
      </p:sp>
    </p:spTree>
    <p:extLst>
      <p:ext uri="{BB962C8B-B14F-4D97-AF65-F5344CB8AC3E}">
        <p14:creationId xmlns:p14="http://schemas.microsoft.com/office/powerpoint/2010/main" val="292275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828331-2C58-4D16-86ED-597012A8FD9B}"/>
              </a:ext>
            </a:extLst>
          </p:cNvPr>
          <p:cNvSpPr txBox="1"/>
          <p:nvPr/>
        </p:nvSpPr>
        <p:spPr>
          <a:xfrm>
            <a:off x="194555" y="264871"/>
            <a:ext cx="9349392" cy="923330"/>
          </a:xfrm>
          <a:prstGeom prst="rect">
            <a:avLst/>
          </a:prstGeom>
          <a:noFill/>
        </p:spPr>
        <p:txBody>
          <a:bodyPr wrap="square" rtlCol="0">
            <a:spAutoFit/>
          </a:bodyPr>
          <a:lstStyle/>
          <a:p>
            <a:r>
              <a:rPr lang="en-US" sz="5400" dirty="0"/>
              <a:t>Introduction</a:t>
            </a:r>
          </a:p>
        </p:txBody>
      </p:sp>
      <p:pic>
        <p:nvPicPr>
          <p:cNvPr id="5122" name="Picture 2" descr="Imgur">
            <a:extLst>
              <a:ext uri="{FF2B5EF4-FFF2-40B4-BE49-F238E27FC236}">
                <a16:creationId xmlns:a16="http://schemas.microsoft.com/office/drawing/2014/main" id="{45D34C72-C0B5-474C-9219-F5B8831131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62" t="19291" r="1758" b="7234"/>
          <a:stretch/>
        </p:blipFill>
        <p:spPr bwMode="auto">
          <a:xfrm>
            <a:off x="428017" y="1411937"/>
            <a:ext cx="5048656" cy="5038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821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828331-2C58-4D16-86ED-597012A8FD9B}"/>
              </a:ext>
            </a:extLst>
          </p:cNvPr>
          <p:cNvSpPr txBox="1"/>
          <p:nvPr/>
        </p:nvSpPr>
        <p:spPr>
          <a:xfrm>
            <a:off x="194555" y="264871"/>
            <a:ext cx="9349392" cy="923330"/>
          </a:xfrm>
          <a:prstGeom prst="rect">
            <a:avLst/>
          </a:prstGeom>
          <a:noFill/>
        </p:spPr>
        <p:txBody>
          <a:bodyPr wrap="square" rtlCol="0">
            <a:spAutoFit/>
          </a:bodyPr>
          <a:lstStyle/>
          <a:p>
            <a:r>
              <a:rPr lang="en-US" sz="5400" dirty="0"/>
              <a:t>Introduction</a:t>
            </a:r>
          </a:p>
        </p:txBody>
      </p:sp>
      <p:pic>
        <p:nvPicPr>
          <p:cNvPr id="9" name="Picture 2" descr="Imgur">
            <a:extLst>
              <a:ext uri="{FF2B5EF4-FFF2-40B4-BE49-F238E27FC236}">
                <a16:creationId xmlns:a16="http://schemas.microsoft.com/office/drawing/2014/main" id="{99379C13-E46D-4D84-9772-DEC874B5F7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62" t="19291" r="1758" b="7234"/>
          <a:stretch/>
        </p:blipFill>
        <p:spPr bwMode="auto">
          <a:xfrm>
            <a:off x="428017" y="1411937"/>
            <a:ext cx="5048656" cy="5038927"/>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EDB2789B-E27E-4541-9441-D86052535428}"/>
              </a:ext>
            </a:extLst>
          </p:cNvPr>
          <p:cNvSpPr/>
          <p:nvPr/>
        </p:nvSpPr>
        <p:spPr>
          <a:xfrm rot="19578695">
            <a:off x="3274468" y="4242468"/>
            <a:ext cx="1360966" cy="7905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HPC</a:t>
            </a:r>
          </a:p>
          <a:p>
            <a:pPr algn="ctr"/>
            <a:r>
              <a:rPr lang="en-US" sz="1600" dirty="0"/>
              <a:t>GPU</a:t>
            </a:r>
          </a:p>
          <a:p>
            <a:pPr algn="ctr"/>
            <a:r>
              <a:rPr lang="en-US" sz="1600" dirty="0"/>
              <a:t>TPU</a:t>
            </a:r>
          </a:p>
        </p:txBody>
      </p:sp>
    </p:spTree>
    <p:extLst>
      <p:ext uri="{BB962C8B-B14F-4D97-AF65-F5344CB8AC3E}">
        <p14:creationId xmlns:p14="http://schemas.microsoft.com/office/powerpoint/2010/main" val="2193961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828331-2C58-4D16-86ED-597012A8FD9B}"/>
              </a:ext>
            </a:extLst>
          </p:cNvPr>
          <p:cNvSpPr txBox="1"/>
          <p:nvPr/>
        </p:nvSpPr>
        <p:spPr>
          <a:xfrm>
            <a:off x="194555" y="264871"/>
            <a:ext cx="9349392" cy="923330"/>
          </a:xfrm>
          <a:prstGeom prst="rect">
            <a:avLst/>
          </a:prstGeom>
          <a:noFill/>
        </p:spPr>
        <p:txBody>
          <a:bodyPr wrap="square" rtlCol="0">
            <a:spAutoFit/>
          </a:bodyPr>
          <a:lstStyle/>
          <a:p>
            <a:r>
              <a:rPr lang="en-US" sz="5400" dirty="0"/>
              <a:t>Introduction</a:t>
            </a:r>
          </a:p>
        </p:txBody>
      </p:sp>
      <p:pic>
        <p:nvPicPr>
          <p:cNvPr id="2" name="Picture 1">
            <a:extLst>
              <a:ext uri="{FF2B5EF4-FFF2-40B4-BE49-F238E27FC236}">
                <a16:creationId xmlns:a16="http://schemas.microsoft.com/office/drawing/2014/main" id="{1E7B3E52-3E84-4959-8C3C-01F283B354AF}"/>
              </a:ext>
            </a:extLst>
          </p:cNvPr>
          <p:cNvPicPr>
            <a:picLocks noChangeAspect="1"/>
          </p:cNvPicPr>
          <p:nvPr/>
        </p:nvPicPr>
        <p:blipFill rotWithShape="1">
          <a:blip r:embed="rId3"/>
          <a:srcRect l="22209" r="21499"/>
          <a:stretch/>
        </p:blipFill>
        <p:spPr>
          <a:xfrm>
            <a:off x="2108722" y="1559971"/>
            <a:ext cx="4498030" cy="4548998"/>
          </a:xfrm>
          <a:prstGeom prst="rect">
            <a:avLst/>
          </a:prstGeom>
        </p:spPr>
      </p:pic>
      <p:pic>
        <p:nvPicPr>
          <p:cNvPr id="11268" name="Picture 4" descr="https://freecontent.manning.com/wp-content/uploads/Elgendy_tCVPp4_01.png">
            <a:extLst>
              <a:ext uri="{FF2B5EF4-FFF2-40B4-BE49-F238E27FC236}">
                <a16:creationId xmlns:a16="http://schemas.microsoft.com/office/drawing/2014/main" id="{09C419F6-C14C-430A-BBD0-E0679A6F00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991" r="73837" b="18441"/>
          <a:stretch/>
        </p:blipFill>
        <p:spPr bwMode="auto">
          <a:xfrm>
            <a:off x="333981" y="4074466"/>
            <a:ext cx="1774740" cy="13132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freecontent.manning.com/wp-content/uploads/Elgendy_tCVPp4_01.png">
            <a:extLst>
              <a:ext uri="{FF2B5EF4-FFF2-40B4-BE49-F238E27FC236}">
                <a16:creationId xmlns:a16="http://schemas.microsoft.com/office/drawing/2014/main" id="{0C1E1E53-D274-48E8-AB4B-374879D23B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991" r="73837" b="18441"/>
          <a:stretch/>
        </p:blipFill>
        <p:spPr bwMode="auto">
          <a:xfrm>
            <a:off x="333981" y="1974716"/>
            <a:ext cx="1774740" cy="13132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0A22A7-33E6-4AF4-90D3-D7E9FC2BC324}"/>
              </a:ext>
            </a:extLst>
          </p:cNvPr>
          <p:cNvSpPr txBox="1"/>
          <p:nvPr/>
        </p:nvSpPr>
        <p:spPr>
          <a:xfrm>
            <a:off x="946825" y="3173377"/>
            <a:ext cx="796945" cy="338554"/>
          </a:xfrm>
          <a:prstGeom prst="rect">
            <a:avLst/>
          </a:prstGeom>
          <a:noFill/>
        </p:spPr>
        <p:txBody>
          <a:bodyPr wrap="square" rtlCol="0">
            <a:spAutoFit/>
          </a:bodyPr>
          <a:lstStyle/>
          <a:p>
            <a:r>
              <a:rPr lang="en-US" sz="1600" b="1" dirty="0"/>
              <a:t>Input</a:t>
            </a:r>
          </a:p>
        </p:txBody>
      </p:sp>
      <p:sp>
        <p:nvSpPr>
          <p:cNvPr id="9" name="TextBox 8">
            <a:extLst>
              <a:ext uri="{FF2B5EF4-FFF2-40B4-BE49-F238E27FC236}">
                <a16:creationId xmlns:a16="http://schemas.microsoft.com/office/drawing/2014/main" id="{E041EC43-67AB-4254-91E4-E3A88099594C}"/>
              </a:ext>
            </a:extLst>
          </p:cNvPr>
          <p:cNvSpPr txBox="1"/>
          <p:nvPr/>
        </p:nvSpPr>
        <p:spPr>
          <a:xfrm>
            <a:off x="946824" y="5240504"/>
            <a:ext cx="796945" cy="338554"/>
          </a:xfrm>
          <a:prstGeom prst="rect">
            <a:avLst/>
          </a:prstGeom>
          <a:noFill/>
        </p:spPr>
        <p:txBody>
          <a:bodyPr wrap="square" rtlCol="0">
            <a:spAutoFit/>
          </a:bodyPr>
          <a:lstStyle/>
          <a:p>
            <a:r>
              <a:rPr lang="en-US" sz="1600" b="1" dirty="0"/>
              <a:t>Input</a:t>
            </a:r>
          </a:p>
        </p:txBody>
      </p:sp>
      <p:sp>
        <p:nvSpPr>
          <p:cNvPr id="6" name="Rectangle 5">
            <a:extLst>
              <a:ext uri="{FF2B5EF4-FFF2-40B4-BE49-F238E27FC236}">
                <a16:creationId xmlns:a16="http://schemas.microsoft.com/office/drawing/2014/main" id="{39DCAF85-EC27-4229-A074-303010F33975}"/>
              </a:ext>
            </a:extLst>
          </p:cNvPr>
          <p:cNvSpPr/>
          <p:nvPr/>
        </p:nvSpPr>
        <p:spPr>
          <a:xfrm>
            <a:off x="6682902" y="2237362"/>
            <a:ext cx="1215958" cy="865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Bike</a:t>
            </a:r>
          </a:p>
          <a:p>
            <a:pPr algn="ctr"/>
            <a:r>
              <a:rPr lang="en-US" dirty="0"/>
              <a:t>Not Bike</a:t>
            </a:r>
          </a:p>
        </p:txBody>
      </p:sp>
      <p:sp>
        <p:nvSpPr>
          <p:cNvPr id="11" name="TextBox 10">
            <a:extLst>
              <a:ext uri="{FF2B5EF4-FFF2-40B4-BE49-F238E27FC236}">
                <a16:creationId xmlns:a16="http://schemas.microsoft.com/office/drawing/2014/main" id="{3DF2366C-2DC9-46FF-A4BB-549E3346ED09}"/>
              </a:ext>
            </a:extLst>
          </p:cNvPr>
          <p:cNvSpPr txBox="1"/>
          <p:nvPr/>
        </p:nvSpPr>
        <p:spPr>
          <a:xfrm>
            <a:off x="6971704" y="3090446"/>
            <a:ext cx="796945" cy="338554"/>
          </a:xfrm>
          <a:prstGeom prst="rect">
            <a:avLst/>
          </a:prstGeom>
          <a:noFill/>
        </p:spPr>
        <p:txBody>
          <a:bodyPr wrap="square" rtlCol="0">
            <a:spAutoFit/>
          </a:bodyPr>
          <a:lstStyle/>
          <a:p>
            <a:r>
              <a:rPr lang="en-US" sz="1600" b="1" dirty="0"/>
              <a:t>Output</a:t>
            </a:r>
          </a:p>
        </p:txBody>
      </p:sp>
      <p:sp>
        <p:nvSpPr>
          <p:cNvPr id="12" name="TextBox 11">
            <a:extLst>
              <a:ext uri="{FF2B5EF4-FFF2-40B4-BE49-F238E27FC236}">
                <a16:creationId xmlns:a16="http://schemas.microsoft.com/office/drawing/2014/main" id="{5E05B3BE-C7B7-4C96-B30B-B20D25AF5C4B}"/>
              </a:ext>
            </a:extLst>
          </p:cNvPr>
          <p:cNvSpPr txBox="1"/>
          <p:nvPr/>
        </p:nvSpPr>
        <p:spPr>
          <a:xfrm>
            <a:off x="6971703" y="5157573"/>
            <a:ext cx="796945" cy="338554"/>
          </a:xfrm>
          <a:prstGeom prst="rect">
            <a:avLst/>
          </a:prstGeom>
          <a:noFill/>
        </p:spPr>
        <p:txBody>
          <a:bodyPr wrap="square" rtlCol="0">
            <a:spAutoFit/>
          </a:bodyPr>
          <a:lstStyle/>
          <a:p>
            <a:r>
              <a:rPr lang="en-US" sz="1600" b="1" dirty="0"/>
              <a:t>Output</a:t>
            </a:r>
          </a:p>
        </p:txBody>
      </p:sp>
      <p:sp>
        <p:nvSpPr>
          <p:cNvPr id="13" name="Rectangle 12">
            <a:extLst>
              <a:ext uri="{FF2B5EF4-FFF2-40B4-BE49-F238E27FC236}">
                <a16:creationId xmlns:a16="http://schemas.microsoft.com/office/drawing/2014/main" id="{9BB9D6EB-26FF-46F2-BDE4-D72A7C9024F3}"/>
              </a:ext>
            </a:extLst>
          </p:cNvPr>
          <p:cNvSpPr/>
          <p:nvPr/>
        </p:nvSpPr>
        <p:spPr>
          <a:xfrm>
            <a:off x="6682902" y="4282084"/>
            <a:ext cx="1215958" cy="865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Bike</a:t>
            </a:r>
          </a:p>
          <a:p>
            <a:pPr algn="ctr"/>
            <a:r>
              <a:rPr lang="en-US" dirty="0"/>
              <a:t>Not Bike</a:t>
            </a:r>
          </a:p>
        </p:txBody>
      </p:sp>
    </p:spTree>
    <p:extLst>
      <p:ext uri="{BB962C8B-B14F-4D97-AF65-F5344CB8AC3E}">
        <p14:creationId xmlns:p14="http://schemas.microsoft.com/office/powerpoint/2010/main" val="41531535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2038</TotalTime>
  <Words>3373</Words>
  <Application>Microsoft Office PowerPoint</Application>
  <PresentationFormat>Widescreen</PresentationFormat>
  <Paragraphs>348</Paragraphs>
  <Slides>54</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-apple-system</vt:lpstr>
      <vt:lpstr>Arial</vt:lpstr>
      <vt:lpstr>Calibri</vt:lpstr>
      <vt:lpstr>Calibri Light</vt:lpstr>
      <vt:lpstr>Helvetica Neue</vt:lpstr>
      <vt:lpstr>Museo500Regular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Tue M Vu</dc:creator>
  <cp:lastModifiedBy>Vu, Tue</cp:lastModifiedBy>
  <cp:revision>55</cp:revision>
  <dcterms:created xsi:type="dcterms:W3CDTF">2022-01-03T05:41:52Z</dcterms:created>
  <dcterms:modified xsi:type="dcterms:W3CDTF">2022-03-29T21:03:48Z</dcterms:modified>
</cp:coreProperties>
</file>